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318" r:id="rId2"/>
    <p:sldId id="317" r:id="rId3"/>
    <p:sldId id="300" r:id="rId4"/>
    <p:sldId id="284" r:id="rId5"/>
    <p:sldId id="287" r:id="rId6"/>
    <p:sldId id="281" r:id="rId7"/>
    <p:sldId id="288" r:id="rId8"/>
    <p:sldId id="334" r:id="rId9"/>
    <p:sldId id="289" r:id="rId10"/>
    <p:sldId id="337" r:id="rId11"/>
    <p:sldId id="291" r:id="rId12"/>
    <p:sldId id="292" r:id="rId13"/>
    <p:sldId id="294" r:id="rId14"/>
    <p:sldId id="335" r:id="rId15"/>
    <p:sldId id="295" r:id="rId16"/>
    <p:sldId id="296" r:id="rId17"/>
    <p:sldId id="336" r:id="rId18"/>
    <p:sldId id="297" r:id="rId19"/>
    <p:sldId id="299" r:id="rId20"/>
    <p:sldId id="301" r:id="rId21"/>
    <p:sldId id="302" r:id="rId22"/>
    <p:sldId id="303" r:id="rId23"/>
    <p:sldId id="304" r:id="rId24"/>
    <p:sldId id="320" r:id="rId25"/>
    <p:sldId id="321" r:id="rId26"/>
    <p:sldId id="305" r:id="rId27"/>
    <p:sldId id="322" r:id="rId28"/>
    <p:sldId id="328" r:id="rId29"/>
    <p:sldId id="329" r:id="rId30"/>
    <p:sldId id="330" r:id="rId31"/>
    <p:sldId id="331" r:id="rId32"/>
    <p:sldId id="307" r:id="rId33"/>
    <p:sldId id="324" r:id="rId34"/>
    <p:sldId id="325" r:id="rId35"/>
    <p:sldId id="326" r:id="rId36"/>
    <p:sldId id="327" r:id="rId37"/>
    <p:sldId id="310" r:id="rId38"/>
    <p:sldId id="311" r:id="rId39"/>
    <p:sldId id="312" r:id="rId40"/>
    <p:sldId id="315" r:id="rId41"/>
    <p:sldId id="313" r:id="rId42"/>
    <p:sldId id="314" r:id="rId43"/>
    <p:sldId id="333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3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25" autoAdjust="0"/>
    <p:restoredTop sz="85224"/>
  </p:normalViewPr>
  <p:slideViewPr>
    <p:cSldViewPr snapToGrid="0">
      <p:cViewPr varScale="1">
        <p:scale>
          <a:sx n="93" d="100"/>
          <a:sy n="93" d="100"/>
        </p:scale>
        <p:origin x="666" y="84"/>
      </p:cViewPr>
      <p:guideLst>
        <p:guide orient="horz" pos="2157"/>
        <p:guide pos="383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E2B2BC9D-A816-4D0A-858B-1D023B3A8ACA}" type="datetime1">
              <a:rPr lang="ko-KR" altLang="en-US" smtClean="0"/>
              <a:pPr lvl="0"/>
              <a:t>2024-08-19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09F4262C-968C-4EE9-8164-CE16364706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5911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!!!</a:t>
            </a:r>
            <a:r>
              <a:rPr lang="ko-KR" altLang="en-US"/>
              <a:t> </a:t>
            </a:r>
            <a:r>
              <a:rPr lang="en-US" altLang="ko-KR"/>
              <a:t>TODO</a:t>
            </a:r>
            <a:r>
              <a:rPr lang="ko-KR" altLang="en-US"/>
              <a:t> </a:t>
            </a:r>
            <a:r>
              <a:rPr lang="en-US" altLang="ko-KR"/>
              <a:t>!!!</a:t>
            </a:r>
          </a:p>
          <a:p>
            <a:pPr lvl="0">
              <a:defRPr/>
            </a:pPr>
            <a:r>
              <a:rPr lang="en-US" altLang="ko-KR"/>
              <a:t>p.3 - </a:t>
            </a:r>
            <a:r>
              <a:rPr lang="ko-KR" altLang="en-US"/>
              <a:t>건강정보</a:t>
            </a:r>
            <a:r>
              <a:rPr lang="en-US" altLang="ko-KR"/>
              <a:t>:</a:t>
            </a:r>
            <a:r>
              <a:rPr lang="ko-KR" altLang="en-US"/>
              <a:t> 활용데이터</a:t>
            </a:r>
            <a:r>
              <a:rPr lang="en-US" altLang="ko-KR"/>
              <a:t>&amp;</a:t>
            </a:r>
            <a:r>
              <a:rPr lang="ko-KR" altLang="en-US"/>
              <a:t>링크 변경</a:t>
            </a:r>
            <a:r>
              <a:rPr lang="en-US" altLang="ko-KR"/>
              <a:t> (</a:t>
            </a:r>
            <a:r>
              <a:rPr lang="ko-KR" altLang="en-US"/>
              <a:t>플라토게시판에도 같이 변경</a:t>
            </a:r>
            <a:r>
              <a:rPr lang="en-US" altLang="ko-KR"/>
              <a:t>)</a:t>
            </a:r>
          </a:p>
          <a:p>
            <a:pPr lvl="0">
              <a:defRPr/>
            </a:pPr>
            <a:r>
              <a:rPr lang="en-US" altLang="ko-KR"/>
              <a:t>p.7~16 - </a:t>
            </a:r>
            <a:r>
              <a:rPr lang="ko-KR" altLang="en-US"/>
              <a:t>화면설계서에 미리캔버스 그림</a:t>
            </a:r>
            <a:r>
              <a:rPr lang="en-US" altLang="ko-KR"/>
              <a:t>:</a:t>
            </a:r>
            <a:r>
              <a:rPr lang="ko-KR" altLang="en-US"/>
              <a:t> 실제화면캡쳐본으로 변경 </a:t>
            </a:r>
            <a:r>
              <a:rPr lang="en-US" altLang="ko-KR"/>
              <a:t>/</a:t>
            </a:r>
            <a:r>
              <a:rPr lang="ko-KR" altLang="en-US"/>
              <a:t> 기능 상세 설명 수정</a:t>
            </a:r>
            <a:r>
              <a:rPr lang="en-US" altLang="ko-KR"/>
              <a:t>&amp;</a:t>
            </a:r>
            <a:r>
              <a:rPr lang="ko-KR" altLang="en-US"/>
              <a:t>추가</a:t>
            </a:r>
          </a:p>
          <a:p>
            <a:pPr lvl="0">
              <a:defRPr/>
            </a:pPr>
            <a:r>
              <a:rPr lang="en-US" altLang="ko-KR"/>
              <a:t>p.21 - Rest API </a:t>
            </a:r>
            <a:r>
              <a:rPr lang="ko-KR" altLang="en-US"/>
              <a:t>상세명세 추가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977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730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064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13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716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843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901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530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442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485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D7B5-541E-7EA4-2431-8F78BE04B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3CA37B-C57C-098A-32EB-B2AFE1A28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2C6C70-62B1-7B5C-EBE7-FE4A7230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359D5-8CDC-CD84-065C-5658FDD79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DFC78A-403C-04FF-6E6F-FAD93BF31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81215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6FB79-9392-6620-A1A7-5C9257509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056621-A6ED-CE76-E36C-21B0BF8C8E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40BDA1-F941-F919-DF16-114F90736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F2FD7F-4A8F-8583-CDF1-458E30720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E341BB-A4D1-E575-081E-C0DBBF451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14BDB8-8D99-582A-259E-83FFD8BBD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76236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F709F-0FD5-4D19-F5E1-17AF533AD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BA15A8-A6E8-4AC9-BAB4-B22535C69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A33A22-96FB-212B-BBE7-8267D70CC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C0052-27D3-7155-AD41-80B272AF7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C09F5A-D05F-F996-192E-E9C5AE41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772722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A71C72-D2CC-EF51-F0BF-5B912D63C7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D075A-535D-8797-9AAA-9EC250411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691C4-D111-0993-1412-8842E9FA8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039303-D678-E2D3-F493-D7602E436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E01475-F44F-AEC7-9C73-2DC7A6B51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442097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빈화면+상세설명" userDrawn="1">
  <p:cSld name="빈화면+상세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Google Shape;24;p46"/>
          <p:cNvGraphicFramePr/>
          <p:nvPr/>
        </p:nvGraphicFramePr>
        <p:xfrm>
          <a:off x="8956086" y="393703"/>
          <a:ext cx="3117375" cy="639286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1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928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+mn-ea"/>
                        <a:buNone/>
                        <a:defRPr/>
                      </a:pPr>
                      <a:endParaRPr sz="1000" b="1" i="0" u="none" strike="noStrike" cap="none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5" marR="1219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" name="Google Shape;25;p46"/>
          <p:cNvGraphicFramePr/>
          <p:nvPr/>
        </p:nvGraphicFramePr>
        <p:xfrm>
          <a:off x="93140" y="393705"/>
          <a:ext cx="8799108" cy="639286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799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928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+mn-ea"/>
                        <a:buNone/>
                        <a:defRPr/>
                      </a:pPr>
                      <a:endParaRPr sz="1000" b="1" i="0" u="none" strike="noStrike" cap="none">
                        <a:solidFill>
                          <a:schemeClr val="dk1"/>
                        </a:solidFill>
                        <a:latin typeface="+mj-ea"/>
                        <a:ea typeface="+mj-ea"/>
                      </a:endParaRPr>
                    </a:p>
                  </a:txBody>
                  <a:tcPr marL="121925" marR="1219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Google Shape;26;p46"/>
          <p:cNvGraphicFramePr/>
          <p:nvPr/>
        </p:nvGraphicFramePr>
        <p:xfrm>
          <a:off x="95025" y="71427"/>
          <a:ext cx="8797224" cy="24606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24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4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48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334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60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+mn-lt"/>
                        <a:buNone/>
                        <a:defRPr/>
                      </a:pPr>
                      <a:r>
                        <a:rPr lang="ko-KR" altLang="en-US" sz="900" b="1" i="0" u="none" strike="noStrike" cap="none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작업</a:t>
                      </a:r>
                      <a:r>
                        <a:rPr lang="en-US" sz="900" b="1" i="0" u="none" strike="noStrike" cap="none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명</a:t>
                      </a:r>
                      <a:endParaRPr sz="1200" u="none" strike="noStrike" cap="none"/>
                    </a:p>
                  </a:txBody>
                  <a:tcPr marL="121925" marR="1219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+mn-lt"/>
                        <a:buNone/>
                        <a:defRPr/>
                      </a:pPr>
                      <a:endParaRPr sz="900" b="0" i="0" u="none" strike="noStrike" cap="none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5" marR="1219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+mn-lt"/>
                        <a:buNone/>
                        <a:defRPr/>
                      </a:pPr>
                      <a:r>
                        <a:rPr lang="ko-KR" altLang="en-US" sz="900" b="1" i="0" u="none" strike="noStrike" cap="none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분류</a:t>
                      </a:r>
                      <a:endParaRPr sz="900" b="1" i="0" u="none" strike="noStrike" cap="none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5" marR="1219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+mn-ea"/>
                        <a:buNone/>
                        <a:defRPr/>
                      </a:pPr>
                      <a:endParaRPr sz="900" b="0" i="0" u="none" strike="noStrike" cap="none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5" marR="1219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Google Shape;27;p46"/>
          <p:cNvGraphicFramePr/>
          <p:nvPr/>
        </p:nvGraphicFramePr>
        <p:xfrm>
          <a:off x="8956114" y="63502"/>
          <a:ext cx="3117375" cy="24606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59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78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60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+mn-lt"/>
                        <a:buNone/>
                        <a:defRPr/>
                      </a:pPr>
                      <a:r>
                        <a:rPr lang="ko-KR" altLang="en-US" sz="800" b="1" i="0" u="none" strike="noStrike" cap="none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화면</a:t>
                      </a:r>
                      <a:r>
                        <a:rPr lang="en-US" altLang="ko-KR" sz="800" b="1" i="0" u="none" strike="noStrike" cap="none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sz="1200" u="none" strike="noStrike" cap="none"/>
                    </a:p>
                  </a:txBody>
                  <a:tcPr marL="121925" marR="1219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+mn-ea"/>
                        <a:buNone/>
                        <a:defRPr/>
                      </a:pPr>
                      <a:endParaRPr sz="800" b="0" i="0" u="none" strike="noStrike" cap="none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5" marR="1219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97663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4031E-E641-C4CA-21C9-7A1FE93EB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C8EEE0-ED24-4DA2-9A98-817AA59C5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48F566-AE9A-C6E1-99C3-3EA692C8E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C6F62E-2FBF-A364-D9CE-D70B60E2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16CE53-F12D-0023-C90C-249606728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79309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DFEBF-AE13-21C4-B417-53C1912EC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383D3-0DFC-3B16-AFD9-ED826B49D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77E0C2-CA57-1569-4BB6-794AAE9FF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2A88B-A6E2-FDD7-A876-FA2C7A1F1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6CE3D9-A372-3E1C-8318-FD5849D3B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182301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9459B-2F0C-11DA-17C7-CBC92F49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06E463-C691-C8B8-DA0F-39DE939C20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11B277-F030-EC73-A034-0956AEA09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4020CB-4B74-3F91-6FE7-D42743DB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1C1C04-4D83-5A6B-660D-8D17C2593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3E102-AD39-A790-E46E-8FEDD3B1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68533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19BC4F-AA18-765C-C0AE-9C7CE9923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3D5F2-0493-000D-ACB2-EDC390AFE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94222C-B029-A967-3A86-E3E4D143B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30AE79-EA7B-3764-44E0-9C801DD5B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7B8E2F-2266-F42F-38F4-B46D694EAE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1D2AC2-7CDC-D245-4827-8322C676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15EC7F-0464-AD0F-5B19-BDB80CAB0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1FC341-77CF-4D3F-158F-B91AD7C2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50889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3CCDD-41F2-E828-F535-1D1310E3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5E5F0E-72FB-E641-00D1-527A9C8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450683-88B0-DFCB-D629-227A8F94F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D01974-FB93-1F53-CDAF-AC0793B7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31106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90659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99843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D86FC-F761-4A6A-6C20-1CB915AB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EE8658-6920-3C9E-00A3-3ACE837CF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B2EBC1-E24A-EFAA-E134-3525E7572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85FD1A-10F7-C603-E8EE-691FA5CCA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B3F40D-1E03-9A02-A3CA-38E2D8F38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28D190-5C5B-BC4B-9CCA-FE839D35E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7554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AD6FF6-A1B0-1E23-9753-E1348B46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1A424-84CF-9C90-DD87-9705BCD0E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CD9DDE-7AC9-BDBE-F57B-7130F5A2F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7A746-2308-4D9D-AAD0-07174381C9E7}" type="datetimeFigureOut">
              <a:rPr lang="ko-KR" altLang="en-US" smtClean="0"/>
              <a:t>2024-08-19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148121-D864-08AB-BAD3-63D9A030C6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A563BA-8FB1-C9EA-A62E-56F70D261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47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data.hira.or.kr/op/opc/selectOpenData.do?sno=11925&amp;publDataTpCd=&amp;searchCnd=ttl&amp;searchWrd=%EC%A0%84%EA%B5%AD&amp;pageIndex=1" TargetMode="External"/><Relationship Id="rId2" Type="http://schemas.openxmlformats.org/officeDocument/2006/relationships/hyperlink" Target="https://www.data.go.kr/data/15001699/openapi.do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data.go.kr/data/15087442/openapi.do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9E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410" y="487680"/>
            <a:ext cx="11727179" cy="5863590"/>
          </a:xfrm>
          <a:prstGeom prst="rect">
            <a:avLst/>
          </a:prstGeom>
          <a:solidFill>
            <a:srgbClr val="FFFFFF"/>
          </a:solidFill>
          <a:ln>
            <a:solidFill>
              <a:schemeClr val="accent3"/>
            </a:solidFill>
          </a:ln>
        </p:spPr>
        <p:txBody>
          <a:bodyPr wrap="none" anchor="ctr" anchorCtr="0">
            <a:spAutoFit/>
          </a:bodyPr>
          <a:lstStyle/>
          <a:p>
            <a:pPr lvl="0" algn="ctr">
              <a:defRPr/>
            </a:pPr>
            <a:endParaRPr lang="en-US" altLang="ko-KR" sz="4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algn="ctr">
              <a:defRPr/>
            </a:pPr>
            <a:r>
              <a:rPr lang="en-US" altLang="ko-KR" sz="4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9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algn="ctr">
              <a:defRPr/>
            </a:pPr>
            <a:r>
              <a:rPr lang="en-US" altLang="ko-KR" sz="19900" b="1" dirty="0">
                <a:solidFill>
                  <a:schemeClr val="lt1"/>
                </a:solidFill>
              </a:rPr>
              <a:t>[</a:t>
            </a:r>
            <a:r>
              <a:rPr lang="en-US" altLang="ko-KR" sz="19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</a:t>
            </a:r>
            <a:r>
              <a:rPr lang="en-US" altLang="ko-KR" sz="19900" b="1" dirty="0">
                <a:solidFill>
                  <a:schemeClr val="lt1"/>
                </a:solidFill>
              </a:rPr>
              <a:t>]</a:t>
            </a:r>
            <a:endParaRPr lang="en-US" altLang="ko-KR" sz="19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algn="ctr">
              <a:defRPr/>
            </a:pPr>
            <a:r>
              <a:rPr lang="en-US" altLang="ko-KR" sz="4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lvl="0" algn="ctr">
              <a:defRPr/>
            </a:pPr>
            <a:endParaRPr lang="en-US" altLang="ko-KR" sz="4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부제목 4"/>
          <p:cNvSpPr>
            <a:spLocks noGrp="1"/>
          </p:cNvSpPr>
          <p:nvPr/>
        </p:nvSpPr>
        <p:spPr>
          <a:xfrm>
            <a:off x="1908072" y="3988291"/>
            <a:ext cx="8375854" cy="1543702"/>
          </a:xfrm>
          <a:prstGeom prst="rect">
            <a:avLst/>
          </a:prstGeom>
          <a:solidFill>
            <a:srgbClr val="FFFFFF"/>
          </a:solidFill>
          <a:ln>
            <a:solidFill>
              <a:schemeClr val="lt1"/>
            </a:solidFill>
          </a:ln>
        </p:spPr>
        <p:txBody>
          <a:bodyPr vert="horz" lIns="91440" tIns="45720" rIns="91440" bIns="45720" anchor="ctr">
            <a:normAutofit/>
          </a:bodyPr>
          <a:lstStyle/>
          <a:p>
            <a:pPr marL="30725" lvl="0" indent="0" algn="ctr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tabLst>
                <a:tab pos="280146" algn="l"/>
              </a:tabLst>
              <a:defRPr/>
            </a:pPr>
            <a:r>
              <a:rPr kumimoji="0" lang="en-US" altLang="ko-KR" sz="2800" b="0" i="0" u="none" strike="noStrike" kern="1200" cap="none" spc="0" normalizeH="0" baseline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BE : </a:t>
            </a:r>
            <a:r>
              <a:rPr kumimoji="0" lang="ko-KR" altLang="en-US" sz="2800" b="0" i="0" u="none" strike="noStrike" kern="1200" cap="none" spc="0" normalizeH="0" baseline="0" dirty="0" err="1">
                <a:solidFill>
                  <a:schemeClr val="dk1"/>
                </a:solidFill>
                <a:latin typeface="+mn-lt"/>
                <a:ea typeface="+mn-ea"/>
                <a:cs typeface="+mn-cs"/>
              </a:rPr>
              <a:t>제갈태은</a:t>
            </a:r>
            <a:endParaRPr kumimoji="0" lang="ko-KR" altLang="en-US" sz="2800" b="0" i="0" u="none" strike="noStrike" kern="1200" cap="none" spc="0" normalizeH="0" baseline="0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  <a:p>
            <a:pPr marL="30725" lvl="0" indent="0" algn="ctr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800" b="0" i="0" u="none" strike="noStrike" kern="1200" cap="none" spc="0" normalizeH="0" baseline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FE : </a:t>
            </a:r>
            <a:r>
              <a:rPr kumimoji="0" lang="ko-KR" altLang="en-US" sz="2800" b="0" i="0" u="none" strike="noStrike" kern="1200" cap="none" spc="0" normalizeH="0" baseline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이민주</a:t>
            </a:r>
            <a:r>
              <a:rPr kumimoji="0" lang="en-US" altLang="ko-KR" sz="2800" b="0" i="0" u="none" strike="noStrike" kern="1200" cap="none" spc="0" normalizeH="0" baseline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, </a:t>
            </a:r>
            <a:r>
              <a:rPr kumimoji="0" lang="ko-KR" altLang="en-US" sz="2800" b="0" i="0" u="none" strike="noStrike" kern="1200" cap="none" spc="0" normalizeH="0" baseline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이지은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2410" y="487680"/>
            <a:ext cx="11727179" cy="3478145"/>
          </a:xfrm>
          <a:prstGeom prst="rect">
            <a:avLst/>
          </a:prstGeom>
          <a:solidFill>
            <a:srgbClr val="FFFFFF"/>
          </a:solidFill>
          <a:ln>
            <a:solidFill>
              <a:schemeClr val="accent3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32938" y="5696964"/>
            <a:ext cx="1537088" cy="559454"/>
          </a:xfrm>
          <a:prstGeom prst="rect">
            <a:avLst/>
          </a:prstGeom>
        </p:spPr>
      </p:pic>
      <p:sp>
        <p:nvSpPr>
          <p:cNvPr id="16" name="제목 3"/>
          <p:cNvSpPr>
            <a:spLocks noGrp="1"/>
          </p:cNvSpPr>
          <p:nvPr/>
        </p:nvSpPr>
        <p:spPr>
          <a:xfrm>
            <a:off x="1524000" y="1065213"/>
            <a:ext cx="9144000" cy="23876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ctr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5600" b="1" i="0" u="none" strike="noStrike" kern="1200" cap="none" spc="0" normalizeH="0" baseline="0" dirty="0">
                <a:solidFill>
                  <a:schemeClr val="lt1"/>
                </a:solidFill>
                <a:latin typeface="+mj-lt"/>
                <a:ea typeface="+mj-ea"/>
                <a:cs typeface="+mj-cs"/>
              </a:rPr>
              <a:t>CARE FINDER</a:t>
            </a:r>
            <a:br>
              <a:rPr kumimoji="0" lang="en-US" altLang="ko-KR" sz="4600" b="1" i="0" u="none" strike="noStrike" kern="1200" cap="none" spc="0" normalizeH="0" baseline="0" dirty="0">
                <a:solidFill>
                  <a:schemeClr val="lt1"/>
                </a:solidFill>
                <a:latin typeface="+mj-lt"/>
                <a:ea typeface="+mj-ea"/>
                <a:cs typeface="+mj-cs"/>
              </a:rPr>
            </a:br>
            <a:r>
              <a:rPr kumimoji="0" lang="en-US" altLang="ko-KR" sz="4600" b="1" i="0" u="none" strike="noStrike" kern="1200" cap="none" spc="0" normalizeH="0" baseline="0" dirty="0">
                <a:solidFill>
                  <a:schemeClr val="lt1"/>
                </a:solidFill>
                <a:latin typeface="+mj-lt"/>
                <a:ea typeface="+mj-ea"/>
                <a:cs typeface="+mj-cs"/>
              </a:rPr>
              <a:t>:</a:t>
            </a:r>
            <a:r>
              <a:rPr kumimoji="0" lang="ko-KR" altLang="en-US" sz="4600" b="1" i="0" u="none" strike="noStrike" kern="1200" cap="none" spc="0" normalizeH="0" baseline="0" dirty="0">
                <a:solidFill>
                  <a:schemeClr val="lt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0" lang="ko-KR" altLang="en-US" sz="3400" b="1" i="0" u="none" strike="noStrike" kern="1200" cap="none" spc="0" normalizeH="0" baseline="0" dirty="0">
                <a:solidFill>
                  <a:schemeClr val="lt1"/>
                </a:solidFill>
                <a:latin typeface="+mj-lt"/>
                <a:ea typeface="+mj-ea"/>
                <a:cs typeface="+mj-cs"/>
              </a:rPr>
              <a:t>요양병원 찾기 서비스</a:t>
            </a:r>
          </a:p>
        </p:txBody>
      </p:sp>
    </p:spTree>
    <p:extLst>
      <p:ext uri="{BB962C8B-B14F-4D97-AF65-F5344CB8AC3E}">
        <p14:creationId xmlns:p14="http://schemas.microsoft.com/office/powerpoint/2010/main" val="187745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lvl="0" indent="0" algn="ctr">
              <a:buNone/>
              <a:defRPr/>
            </a:pPr>
            <a:r>
              <a:rPr lang="ko-KR" altLang="en-US" sz="1000" dirty="0"/>
              <a:t>조회 후 사용자가 선택한 옵션의 병원 리스트</a:t>
            </a:r>
          </a:p>
        </p:txBody>
      </p:sp>
      <p:graphicFrame>
        <p:nvGraphicFramePr>
          <p:cNvPr id="9" name="표 9"/>
          <p:cNvGraphicFramePr>
            <a:graphicFrameLocks noGrp="1"/>
          </p:cNvGraphicFramePr>
          <p:nvPr/>
        </p:nvGraphicFramePr>
        <p:xfrm>
          <a:off x="8962892" y="405819"/>
          <a:ext cx="3107564" cy="4811426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105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endParaRPr lang="ko-Kore-KR" altLang="en-US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456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90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작성 예정입니다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. 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420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lvl="0" indent="-171450">
                        <a:buFontTx/>
                        <a:buChar char="-"/>
                        <a:defRPr/>
                      </a:pPr>
                      <a:endParaRPr lang="en-US" altLang="ko-KR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1.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지역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시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도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시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군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구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 선택 후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필요 시 전문의 및 기타인력 선택 후 검색버튼 클릭</a:t>
                      </a:r>
                    </a:p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2.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검색 조회 시 출력되는 여러 병원 중 하나를 클릭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1.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검색 조건에 해당하는 병원 리스트 출력</a:t>
                      </a:r>
                    </a:p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2.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Users-07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로 이동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텍스트 개체 틀 1"/>
          <p:cNvSpPr txBox="1"/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ko-KR" altLang="en-US" sz="1000"/>
              <a:t>조회</a:t>
            </a:r>
          </a:p>
        </p:txBody>
      </p:sp>
      <p:sp>
        <p:nvSpPr>
          <p:cNvPr id="10" name="텍스트 개체 틀 1"/>
          <p:cNvSpPr txBox="1"/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en-US" altLang="ko-KR" sz="1000"/>
              <a:t>Users-06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6E48C35-E8E1-4C91-8017-77CD226A8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44" y="919537"/>
            <a:ext cx="8669054" cy="501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7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lvl="0" indent="0" algn="ctr">
              <a:buNone/>
              <a:defRPr/>
            </a:pPr>
            <a:endParaRPr lang="ko-KR" altLang="en-US" sz="1000" dirty="0"/>
          </a:p>
        </p:txBody>
      </p:sp>
      <p:graphicFrame>
        <p:nvGraphicFramePr>
          <p:cNvPr id="9" name="표 9"/>
          <p:cNvGraphicFramePr>
            <a:graphicFrameLocks noGrp="1"/>
          </p:cNvGraphicFramePr>
          <p:nvPr/>
        </p:nvGraphicFramePr>
        <p:xfrm>
          <a:off x="8962892" y="405819"/>
          <a:ext cx="3107564" cy="4665162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105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endParaRPr lang="ko-Kore-KR" altLang="en-US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456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90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작성 예정입니다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. 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420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lvl="0" indent="-171450">
                        <a:buFontTx/>
                        <a:buChar char="-"/>
                        <a:defRPr/>
                      </a:pPr>
                      <a:endParaRPr lang="en-US" altLang="ko-KR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kumimoji="1" lang="en-US" altLang="ko-KR" sz="900"/>
                        <a:t>Users-06</a:t>
                      </a:r>
                      <a:r>
                        <a:rPr kumimoji="1" lang="ko-KR" altLang="en-US" sz="900"/>
                        <a:t>에서 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검색 조회 시 출력되는 여러 병원 중 하나를 클릭</a:t>
                      </a:r>
                      <a:endParaRPr kumimoji="1" lang="ko-KR" altLang="en-US" sz="900">
                        <a:effectLst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사용자에 의해 선택된 병원의 상세정보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전화번호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간호등급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위치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지도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출력</a:t>
                      </a:r>
                      <a:endParaRPr lang="ko-Kore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텍스트 개체 틀 1"/>
          <p:cNvSpPr txBox="1"/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ko-KR" altLang="en-US" sz="1000"/>
              <a:t>출력</a:t>
            </a:r>
          </a:p>
        </p:txBody>
      </p:sp>
      <p:sp>
        <p:nvSpPr>
          <p:cNvPr id="10" name="텍스트 개체 틀 1"/>
          <p:cNvSpPr txBox="1"/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en-US" altLang="ko-KR" sz="1000"/>
              <a:t>Users-07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77AADC-0FAA-40AA-AFE1-79D87B4B7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14" y="1096418"/>
            <a:ext cx="8690566" cy="466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lvl="0" indent="0" algn="ctr">
              <a:buNone/>
              <a:defRPr/>
            </a:pPr>
            <a:r>
              <a:rPr lang="en-US" altLang="ko-KR" sz="1000"/>
              <a:t>“</a:t>
            </a:r>
            <a:r>
              <a:rPr lang="ko-KR" altLang="en-US" sz="1000"/>
              <a:t>건강백과사전</a:t>
            </a:r>
            <a:r>
              <a:rPr lang="en-US" altLang="ko-KR" sz="1000"/>
              <a:t>“ </a:t>
            </a:r>
            <a:r>
              <a:rPr lang="ko-KR" altLang="en-US" sz="1000"/>
              <a:t>선택 화면</a:t>
            </a:r>
          </a:p>
        </p:txBody>
      </p:sp>
      <p:graphicFrame>
        <p:nvGraphicFramePr>
          <p:cNvPr id="9" name="표 9"/>
          <p:cNvGraphicFramePr>
            <a:graphicFrameLocks noGrp="1"/>
          </p:cNvGraphicFramePr>
          <p:nvPr/>
        </p:nvGraphicFramePr>
        <p:xfrm>
          <a:off x="8962892" y="405819"/>
          <a:ext cx="3107564" cy="4665162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105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endParaRPr lang="ko-Kore-KR" altLang="en-US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456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90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작성 예정입니다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. 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420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lvl="0" indent="-171450">
                        <a:buFontTx/>
                        <a:buChar char="-"/>
                        <a:defRPr/>
                      </a:pPr>
                      <a:endParaRPr lang="en-US" altLang="ko-KR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카드형태의 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title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중 하나를 클릭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사용자가 선택한 카드뉴스의 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id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에 해당하는 상세정보를 출력 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텍스트 개체 틀 1"/>
          <p:cNvSpPr txBox="1"/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ko-KR" altLang="en-US" sz="1000"/>
              <a:t>조회</a:t>
            </a:r>
          </a:p>
        </p:txBody>
      </p:sp>
      <p:sp>
        <p:nvSpPr>
          <p:cNvPr id="10" name="텍스트 개체 틀 1"/>
          <p:cNvSpPr txBox="1"/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en-US" altLang="ko-KR" sz="1000"/>
              <a:t>Users-08~09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562AC8-516A-4911-8D95-2170DCAFE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30" y="1317559"/>
            <a:ext cx="8543590" cy="422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18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lvl="0" indent="0" algn="ctr">
              <a:buNone/>
              <a:defRPr/>
            </a:pPr>
            <a:r>
              <a:rPr lang="en-US" altLang="ko-KR" sz="1000"/>
              <a:t>“</a:t>
            </a:r>
            <a:r>
              <a:rPr lang="ko-KR" altLang="en-US" sz="1000"/>
              <a:t>너도 아파</a:t>
            </a:r>
            <a:r>
              <a:rPr lang="en-US" altLang="ko-KR" sz="1000"/>
              <a:t>? </a:t>
            </a:r>
            <a:r>
              <a:rPr lang="ko-KR" altLang="en-US" sz="1000"/>
              <a:t>나도 아파</a:t>
            </a:r>
            <a:r>
              <a:rPr lang="en-US" altLang="ko-KR" sz="1000"/>
              <a:t>!“ </a:t>
            </a:r>
            <a:r>
              <a:rPr lang="ko-KR" altLang="en-US" sz="1000"/>
              <a:t>선택 화면</a:t>
            </a:r>
          </a:p>
          <a:p>
            <a:pPr marL="0" lvl="0" indent="0" algn="ctr" latinLnBrk="1">
              <a:buNone/>
              <a:defRPr/>
            </a:pPr>
            <a:endParaRPr lang="ko-KR" altLang="en-US" sz="1000"/>
          </a:p>
        </p:txBody>
      </p:sp>
      <p:graphicFrame>
        <p:nvGraphicFramePr>
          <p:cNvPr id="9" name="표 9"/>
          <p:cNvGraphicFramePr>
            <a:graphicFrameLocks noGrp="1"/>
          </p:cNvGraphicFramePr>
          <p:nvPr/>
        </p:nvGraphicFramePr>
        <p:xfrm>
          <a:off x="8962892" y="405819"/>
          <a:ext cx="3107564" cy="5045908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105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endParaRPr lang="ko-Kore-KR" altLang="en-US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456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90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작성 예정입니다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. 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420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lvl="0" indent="-171450">
                        <a:buFontTx/>
                        <a:buChar char="-"/>
                        <a:defRPr/>
                      </a:pPr>
                      <a:endParaRPr lang="en-US" altLang="ko-KR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1.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게시글의 제목 중 하나를 클릭</a:t>
                      </a:r>
                    </a:p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2.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“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작성하기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”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버튼을 클릭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>
                        <a:buFont typeface="Arial"/>
                        <a:buNone/>
                        <a:defRPr/>
                      </a:pP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1.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900"/>
                        <a:t>Users-12~14</a:t>
                      </a:r>
                      <a:r>
                        <a:rPr kumimoji="1" lang="ko-KR" altLang="en-US" sz="900"/>
                        <a:t>로 이동 </a:t>
                      </a:r>
                      <a:r>
                        <a:rPr kumimoji="1" lang="en-US" altLang="ko-KR" sz="900"/>
                        <a:t>(</a:t>
                      </a:r>
                      <a:r>
                        <a:rPr kumimoji="1" lang="ko-KR" altLang="en-US" sz="900"/>
                        <a:t>해당 게시글의 상세정보 화면으로 이동</a:t>
                      </a:r>
                      <a:r>
                        <a:rPr kumimoji="1" lang="en-US" altLang="ko-KR" sz="900"/>
                        <a:t>)</a:t>
                      </a:r>
                    </a:p>
                    <a:p>
                      <a:pPr marL="0" lvl="0" indent="0">
                        <a:buFont typeface="Arial"/>
                        <a:buNone/>
                        <a:defRPr/>
                      </a:pPr>
                      <a:r>
                        <a:rPr kumimoji="1" lang="en-US" altLang="ko-KR" sz="900"/>
                        <a:t>2-1.</a:t>
                      </a:r>
                      <a:r>
                        <a:rPr kumimoji="1" lang="ko-KR" altLang="en-US" sz="900"/>
                        <a:t> </a:t>
                      </a:r>
                      <a:r>
                        <a:rPr kumimoji="1" lang="en-US" altLang="ko-KR" sz="900"/>
                        <a:t>(</a:t>
                      </a:r>
                      <a:r>
                        <a:rPr kumimoji="1" lang="ko-KR" altLang="en-US" sz="900"/>
                        <a:t>로그인하지 않았다면</a:t>
                      </a:r>
                      <a:r>
                        <a:rPr kumimoji="1" lang="en-US" altLang="ko-KR" sz="900"/>
                        <a:t>)</a:t>
                      </a:r>
                      <a:r>
                        <a:rPr kumimoji="1" lang="ko-KR" altLang="en-US" sz="900"/>
                        <a:t> 경고창 출력 및 로그인창 띄우기</a:t>
                      </a:r>
                    </a:p>
                    <a:p>
                      <a:pPr marL="0" lvl="0" indent="0">
                        <a:buFont typeface="Arial"/>
                        <a:buNone/>
                        <a:defRPr/>
                      </a:pPr>
                      <a:r>
                        <a:rPr kumimoji="1" lang="en-US" altLang="ko-KR" sz="900"/>
                        <a:t>2.</a:t>
                      </a:r>
                      <a:r>
                        <a:rPr kumimoji="1" lang="ko-KR" altLang="en-US" sz="900"/>
                        <a:t> </a:t>
                      </a:r>
                      <a:r>
                        <a:rPr kumimoji="1" lang="en-US" altLang="ko-KR" sz="900"/>
                        <a:t>(</a:t>
                      </a:r>
                      <a:r>
                        <a:rPr kumimoji="1" lang="ko-KR" altLang="en-US" sz="900"/>
                        <a:t>로그인했다면</a:t>
                      </a:r>
                      <a:r>
                        <a:rPr kumimoji="1" lang="en-US" altLang="ko-KR" sz="900"/>
                        <a:t>)</a:t>
                      </a:r>
                      <a:r>
                        <a:rPr kumimoji="1" lang="ko-KR" altLang="en-US" sz="900"/>
                        <a:t> </a:t>
                      </a:r>
                      <a:r>
                        <a:rPr kumimoji="1" lang="en-US" altLang="ko-KR" sz="900"/>
                        <a:t>Users-11</a:t>
                      </a:r>
                      <a:r>
                        <a:rPr kumimoji="1" lang="ko-KR" altLang="en-US" sz="900"/>
                        <a:t>로 이동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텍스트 개체 틀 1"/>
          <p:cNvSpPr txBox="1"/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ko-KR" altLang="en-US" sz="1000"/>
              <a:t>조회</a:t>
            </a:r>
          </a:p>
        </p:txBody>
      </p:sp>
      <p:sp>
        <p:nvSpPr>
          <p:cNvPr id="10" name="텍스트 개체 틀 1"/>
          <p:cNvSpPr txBox="1"/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en-US" altLang="ko-KR" sz="1000"/>
              <a:t>Users-10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FAE493-94EA-46C0-8BCA-E54DF9CC0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44" y="1060541"/>
            <a:ext cx="8576603" cy="506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3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lvl="0" indent="0" algn="ctr">
              <a:buNone/>
              <a:defRPr/>
            </a:pPr>
            <a:r>
              <a:rPr lang="en-US" altLang="ko-KR" sz="1000" dirty="0"/>
              <a:t>“</a:t>
            </a:r>
            <a:r>
              <a:rPr lang="ko-KR" altLang="en-US" sz="1000" dirty="0"/>
              <a:t>너도 아파</a:t>
            </a:r>
            <a:r>
              <a:rPr lang="en-US" altLang="ko-KR" sz="1000" dirty="0"/>
              <a:t>? </a:t>
            </a:r>
            <a:r>
              <a:rPr lang="ko-KR" altLang="en-US" sz="1000" dirty="0"/>
              <a:t>나도 아파</a:t>
            </a:r>
            <a:r>
              <a:rPr lang="en-US" altLang="ko-KR" sz="1000" dirty="0"/>
              <a:t>!“</a:t>
            </a:r>
            <a:r>
              <a:rPr lang="ko-KR" altLang="en-US" sz="1000" dirty="0"/>
              <a:t> 회원이 새 게시글 등록</a:t>
            </a:r>
          </a:p>
          <a:p>
            <a:pPr marL="0" lvl="0" indent="0" algn="ctr" latinLnBrk="1">
              <a:buNone/>
              <a:defRPr/>
            </a:pPr>
            <a:endParaRPr lang="ko-KR" altLang="en-US" sz="1000" dirty="0"/>
          </a:p>
        </p:txBody>
      </p:sp>
      <p:graphicFrame>
        <p:nvGraphicFramePr>
          <p:cNvPr id="9" name="표 9"/>
          <p:cNvGraphicFramePr>
            <a:graphicFrameLocks noGrp="1"/>
          </p:cNvGraphicFramePr>
          <p:nvPr/>
        </p:nvGraphicFramePr>
        <p:xfrm>
          <a:off x="8962892" y="405819"/>
          <a:ext cx="3101833" cy="4599113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105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endParaRPr lang="ko-Kore-KR" altLang="en-US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456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90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작성 예정입니다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. 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420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lvl="0" indent="-171450">
                        <a:buFontTx/>
                        <a:buChar char="-"/>
                        <a:defRPr/>
                      </a:pPr>
                      <a:endParaRPr lang="en-US" altLang="ko-KR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텍스트 개체 틀 1"/>
          <p:cNvSpPr txBox="1"/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ko-KR" altLang="en-US" sz="1000"/>
              <a:t>등록</a:t>
            </a:r>
          </a:p>
        </p:txBody>
      </p:sp>
      <p:sp>
        <p:nvSpPr>
          <p:cNvPr id="10" name="텍스트 개체 틀 1"/>
          <p:cNvSpPr txBox="1"/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en-US" altLang="ko-KR" sz="1000"/>
              <a:t>Users-11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6FEFE1-59FF-4CA8-98D8-6D13BAD57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66" y="1563905"/>
            <a:ext cx="8103517" cy="373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5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lvl="0" indent="0" algn="ctr">
              <a:buNone/>
              <a:defRPr/>
            </a:pPr>
            <a:r>
              <a:rPr lang="en-US" altLang="ko-KR" sz="1000"/>
              <a:t>“</a:t>
            </a:r>
            <a:r>
              <a:rPr lang="ko-KR" altLang="en-US" sz="1000"/>
              <a:t>너도 아파</a:t>
            </a:r>
            <a:r>
              <a:rPr lang="en-US" altLang="ko-KR" sz="1000"/>
              <a:t>? </a:t>
            </a:r>
            <a:r>
              <a:rPr lang="ko-KR" altLang="en-US" sz="1000"/>
              <a:t>나도 아파</a:t>
            </a:r>
            <a:r>
              <a:rPr lang="en-US" altLang="ko-KR" sz="1000"/>
              <a:t>!“</a:t>
            </a:r>
            <a:r>
              <a:rPr lang="ko-KR" altLang="en-US" sz="1000"/>
              <a:t> 사용자가 선택한 게시글 상세</a:t>
            </a:r>
          </a:p>
          <a:p>
            <a:pPr marL="0" lvl="0" indent="0" algn="ctr" latinLnBrk="1">
              <a:buNone/>
              <a:defRPr/>
            </a:pPr>
            <a:endParaRPr lang="ko-KR" altLang="en-US" sz="1000"/>
          </a:p>
        </p:txBody>
      </p:sp>
      <p:graphicFrame>
        <p:nvGraphicFramePr>
          <p:cNvPr id="9" name="표 9"/>
          <p:cNvGraphicFramePr>
            <a:graphicFrameLocks noGrp="1"/>
          </p:cNvGraphicFramePr>
          <p:nvPr/>
        </p:nvGraphicFramePr>
        <p:xfrm>
          <a:off x="8962892" y="405819"/>
          <a:ext cx="3101833" cy="4599113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105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endParaRPr lang="ko-Kore-KR" altLang="en-US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456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90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작성 예정입니다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. 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420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lvl="0" indent="-171450">
                        <a:buFontTx/>
                        <a:buChar char="-"/>
                        <a:defRPr/>
                      </a:pPr>
                      <a:endParaRPr lang="en-US" altLang="ko-KR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텍스트 개체 틀 1"/>
          <p:cNvSpPr txBox="1"/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ko-KR" altLang="en-US" sz="1000"/>
              <a:t>등록</a:t>
            </a:r>
            <a:r>
              <a:rPr kumimoji="1" lang="en-US" altLang="ko-KR" sz="1000"/>
              <a:t>/</a:t>
            </a:r>
            <a:r>
              <a:rPr kumimoji="1" lang="ko-KR" altLang="en-US" sz="1000"/>
              <a:t>수정</a:t>
            </a:r>
            <a:r>
              <a:rPr kumimoji="1" lang="en-US" altLang="ko-KR" sz="1000"/>
              <a:t>/</a:t>
            </a:r>
            <a:r>
              <a:rPr kumimoji="1" lang="ko-KR" altLang="en-US" sz="1000"/>
              <a:t>삭제</a:t>
            </a:r>
          </a:p>
        </p:txBody>
      </p:sp>
      <p:sp>
        <p:nvSpPr>
          <p:cNvPr id="10" name="텍스트 개체 틀 1"/>
          <p:cNvSpPr txBox="1"/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en-US" altLang="ko-KR" sz="1000"/>
              <a:t>Users-12~14</a:t>
            </a:r>
          </a:p>
        </p:txBody>
      </p:sp>
    </p:spTree>
    <p:extLst>
      <p:ext uri="{BB962C8B-B14F-4D97-AF65-F5344CB8AC3E}">
        <p14:creationId xmlns:p14="http://schemas.microsoft.com/office/powerpoint/2010/main" val="8750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lvl="0" indent="0" algn="ctr">
              <a:buNone/>
              <a:defRPr/>
            </a:pPr>
            <a:r>
              <a:rPr lang="en-US" altLang="ko-KR" sz="1000"/>
              <a:t>“Q&amp;A” </a:t>
            </a:r>
            <a:r>
              <a:rPr lang="ko-KR" altLang="en-US" sz="1000"/>
              <a:t>선택 화면</a:t>
            </a:r>
          </a:p>
          <a:p>
            <a:pPr marL="0" lvl="0" indent="0" algn="ctr" latinLnBrk="1">
              <a:buNone/>
              <a:defRPr/>
            </a:pPr>
            <a:endParaRPr lang="ko-KR" altLang="en-US" sz="1000"/>
          </a:p>
        </p:txBody>
      </p:sp>
      <p:graphicFrame>
        <p:nvGraphicFramePr>
          <p:cNvPr id="9" name="표 9"/>
          <p:cNvGraphicFramePr>
            <a:graphicFrameLocks noGrp="1"/>
          </p:cNvGraphicFramePr>
          <p:nvPr/>
        </p:nvGraphicFramePr>
        <p:xfrm>
          <a:off x="8962892" y="405819"/>
          <a:ext cx="3101833" cy="4599113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105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endParaRPr lang="ko-Kore-KR" altLang="en-US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456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90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작성 예정입니다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. 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420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lvl="0" indent="-171450">
                        <a:buFontTx/>
                        <a:buChar char="-"/>
                        <a:defRPr/>
                      </a:pPr>
                      <a:endParaRPr lang="en-US" altLang="ko-KR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텍스트 개체 틀 1"/>
          <p:cNvSpPr txBox="1"/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ko-KR" altLang="en-US" sz="1000"/>
              <a:t>조회</a:t>
            </a:r>
          </a:p>
        </p:txBody>
      </p:sp>
      <p:sp>
        <p:nvSpPr>
          <p:cNvPr id="10" name="텍스트 개체 틀 1"/>
          <p:cNvSpPr txBox="1"/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en-US" altLang="ko-KR" sz="1000"/>
              <a:t>Users-15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8065" y="1098958"/>
            <a:ext cx="8730862" cy="491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0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lvl="0" indent="0" algn="ctr">
              <a:buNone/>
              <a:defRPr/>
            </a:pPr>
            <a:r>
              <a:rPr lang="en-US" altLang="ko-KR" sz="1000"/>
              <a:t>“Q&amp;A” </a:t>
            </a:r>
            <a:r>
              <a:rPr lang="ko-KR" altLang="en-US" sz="1000"/>
              <a:t>회원이 새 질문 등록</a:t>
            </a:r>
          </a:p>
        </p:txBody>
      </p:sp>
      <p:graphicFrame>
        <p:nvGraphicFramePr>
          <p:cNvPr id="9" name="표 9"/>
          <p:cNvGraphicFramePr>
            <a:graphicFrameLocks noGrp="1"/>
          </p:cNvGraphicFramePr>
          <p:nvPr/>
        </p:nvGraphicFramePr>
        <p:xfrm>
          <a:off x="8962892" y="405819"/>
          <a:ext cx="3101833" cy="4599113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105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endParaRPr lang="ko-Kore-KR" altLang="en-US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456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90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작성 예정입니다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. 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420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lvl="0" indent="-171450">
                        <a:buFontTx/>
                        <a:buChar char="-"/>
                        <a:defRPr/>
                      </a:pPr>
                      <a:endParaRPr lang="en-US" altLang="ko-KR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텍스트 개체 틀 1"/>
          <p:cNvSpPr txBox="1"/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ko-KR" altLang="en-US" sz="1000"/>
              <a:t>등록</a:t>
            </a:r>
          </a:p>
        </p:txBody>
      </p:sp>
      <p:sp>
        <p:nvSpPr>
          <p:cNvPr id="10" name="텍스트 개체 틀 1"/>
          <p:cNvSpPr txBox="1"/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en-US" altLang="ko-KR" sz="1000"/>
              <a:t>Users-16</a:t>
            </a:r>
          </a:p>
        </p:txBody>
      </p:sp>
    </p:spTree>
    <p:extLst>
      <p:ext uri="{BB962C8B-B14F-4D97-AF65-F5344CB8AC3E}">
        <p14:creationId xmlns:p14="http://schemas.microsoft.com/office/powerpoint/2010/main" val="135682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lvl="0" indent="0" algn="ctr">
              <a:buNone/>
              <a:defRPr/>
            </a:pPr>
            <a:r>
              <a:rPr lang="en-US" altLang="ko-KR" sz="1000"/>
              <a:t>“Q&amp;A” </a:t>
            </a:r>
            <a:r>
              <a:rPr lang="ko-KR" altLang="en-US" sz="1000"/>
              <a:t>사용자가 선택한 게시글 상세</a:t>
            </a:r>
          </a:p>
        </p:txBody>
      </p:sp>
      <p:graphicFrame>
        <p:nvGraphicFramePr>
          <p:cNvPr id="9" name="표 9"/>
          <p:cNvGraphicFramePr>
            <a:graphicFrameLocks noGrp="1"/>
          </p:cNvGraphicFramePr>
          <p:nvPr/>
        </p:nvGraphicFramePr>
        <p:xfrm>
          <a:off x="8962892" y="405819"/>
          <a:ext cx="3101833" cy="4599113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105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endParaRPr lang="ko-Kore-KR" altLang="en-US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456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90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작성 예정입니다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. 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420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lvl="0" indent="-171450">
                        <a:buFontTx/>
                        <a:buChar char="-"/>
                        <a:defRPr/>
                      </a:pPr>
                      <a:endParaRPr lang="en-US" altLang="ko-KR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텍스트 개체 틀 1"/>
          <p:cNvSpPr txBox="1"/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ko-KR" altLang="en-US" sz="1000"/>
              <a:t>등록</a:t>
            </a:r>
            <a:r>
              <a:rPr kumimoji="1" lang="en-US" altLang="ko-KR" sz="1000"/>
              <a:t>/</a:t>
            </a:r>
            <a:r>
              <a:rPr kumimoji="1" lang="ko-KR" altLang="en-US" sz="1000"/>
              <a:t>수정</a:t>
            </a:r>
            <a:r>
              <a:rPr kumimoji="1" lang="en-US" altLang="ko-KR" sz="1000"/>
              <a:t>/</a:t>
            </a:r>
            <a:r>
              <a:rPr kumimoji="1" lang="ko-KR" altLang="en-US" sz="1000"/>
              <a:t>삭제</a:t>
            </a:r>
          </a:p>
        </p:txBody>
      </p:sp>
      <p:sp>
        <p:nvSpPr>
          <p:cNvPr id="10" name="텍스트 개체 틀 1"/>
          <p:cNvSpPr txBox="1"/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en-US" altLang="ko-KR" sz="1000"/>
              <a:t>Users-17</a:t>
            </a:r>
          </a:p>
        </p:txBody>
      </p:sp>
    </p:spTree>
    <p:extLst>
      <p:ext uri="{BB962C8B-B14F-4D97-AF65-F5344CB8AC3E}">
        <p14:creationId xmlns:p14="http://schemas.microsoft.com/office/powerpoint/2010/main" val="27608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9E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410" y="1869749"/>
            <a:ext cx="11727179" cy="3119445"/>
          </a:xfrm>
          <a:prstGeom prst="rect">
            <a:avLst/>
          </a:prstGeom>
          <a:solidFill>
            <a:srgbClr val="FFFFFF"/>
          </a:solidFill>
          <a:ln>
            <a:solidFill>
              <a:schemeClr val="accent3"/>
            </a:solidFill>
          </a:ln>
        </p:spPr>
        <p:txBody>
          <a:bodyPr wrap="none" anchor="ctr" anchorCtr="0">
            <a:spAutoFit/>
          </a:bodyPr>
          <a:lstStyle/>
          <a:p>
            <a:pPr lvl="0" algn="ctr">
              <a:defRPr/>
            </a:pPr>
            <a:r>
              <a:rPr lang="en-US" altLang="ko-KR" sz="19900" b="1">
                <a:solidFill>
                  <a:schemeClr val="tx1">
                    <a:lumMod val="75000"/>
                    <a:lumOff val="25000"/>
                  </a:schemeClr>
                </a:solidFill>
              </a:rPr>
              <a:t>[              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75660" y="2975423"/>
            <a:ext cx="5440680" cy="9071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5400" b="1">
                <a:solidFill>
                  <a:schemeClr val="dk1"/>
                </a:solidFill>
              </a:rPr>
              <a:t>#</a:t>
            </a:r>
            <a:r>
              <a:rPr lang="ko-KR" altLang="en-US" sz="5400" b="1">
                <a:solidFill>
                  <a:schemeClr val="dk1"/>
                </a:solidFill>
              </a:rPr>
              <a:t> </a:t>
            </a:r>
            <a:r>
              <a:rPr lang="en-US" altLang="ko-KR" sz="5400" b="1">
                <a:solidFill>
                  <a:schemeClr val="dk1"/>
                </a:solidFill>
              </a:rPr>
              <a:t>REST</a:t>
            </a:r>
            <a:r>
              <a:rPr lang="ko-KR" altLang="en-US" sz="5400" b="1">
                <a:solidFill>
                  <a:schemeClr val="dk1"/>
                </a:solidFill>
              </a:rPr>
              <a:t> </a:t>
            </a:r>
            <a:r>
              <a:rPr lang="en-US" altLang="ko-KR" sz="5400" b="1">
                <a:solidFill>
                  <a:schemeClr val="dk1"/>
                </a:solidFill>
              </a:rPr>
              <a:t>API </a:t>
            </a:r>
            <a:r>
              <a:rPr lang="ko-KR" altLang="en-US" sz="5400" b="1">
                <a:solidFill>
                  <a:schemeClr val="dk1"/>
                </a:solidFill>
              </a:rPr>
              <a:t>명세</a:t>
            </a:r>
          </a:p>
        </p:txBody>
      </p:sp>
    </p:spTree>
    <p:extLst>
      <p:ext uri="{BB962C8B-B14F-4D97-AF65-F5344CB8AC3E}">
        <p14:creationId xmlns:p14="http://schemas.microsoft.com/office/powerpoint/2010/main" val="352554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9E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410" y="487680"/>
            <a:ext cx="11727179" cy="5863590"/>
          </a:xfrm>
          <a:prstGeom prst="rect">
            <a:avLst/>
          </a:prstGeom>
          <a:solidFill>
            <a:srgbClr val="FFFFFF"/>
          </a:solidFill>
          <a:ln>
            <a:solidFill>
              <a:schemeClr val="accent3"/>
            </a:solidFill>
          </a:ln>
        </p:spPr>
        <p:txBody>
          <a:bodyPr wrap="none" anchor="ctr" anchorCtr="0">
            <a:spAutoFit/>
          </a:bodyPr>
          <a:lstStyle/>
          <a:p>
            <a:pPr lvl="0" algn="ctr">
              <a:defRPr/>
            </a:pPr>
            <a:endParaRPr lang="en-US" altLang="ko-KR" sz="45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algn="ctr">
              <a:defRPr/>
            </a:pPr>
            <a:r>
              <a:rPr lang="en-US" altLang="ko-KR" sz="4500" b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99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algn="ctr">
              <a:defRPr/>
            </a:pPr>
            <a:r>
              <a:rPr lang="en-US" altLang="ko-KR" sz="19900" b="1">
                <a:solidFill>
                  <a:schemeClr val="tx1">
                    <a:lumMod val="75000"/>
                    <a:lumOff val="25000"/>
                  </a:schemeClr>
                </a:solidFill>
              </a:rPr>
              <a:t>[              ]</a:t>
            </a:r>
          </a:p>
          <a:p>
            <a:pPr lvl="0" algn="ctr">
              <a:defRPr/>
            </a:pPr>
            <a:r>
              <a:rPr lang="en-US" altLang="ko-KR" sz="4500" b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lvl="0" algn="ctr">
              <a:defRPr/>
            </a:pPr>
            <a:endParaRPr lang="en-US" altLang="ko-KR" sz="45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37772" y="750672"/>
            <a:ext cx="2116455" cy="9071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5400" b="1">
                <a:solidFill>
                  <a:schemeClr val="dk1"/>
                </a:solidFill>
              </a:rPr>
              <a:t>#</a:t>
            </a:r>
            <a:r>
              <a:rPr lang="ko-KR" altLang="en-US" sz="5400" b="1">
                <a:solidFill>
                  <a:schemeClr val="dk1"/>
                </a:solidFill>
              </a:rPr>
              <a:t> 목차</a:t>
            </a:r>
          </a:p>
        </p:txBody>
      </p:sp>
      <p:sp>
        <p:nvSpPr>
          <p:cNvPr id="7" name="Google Shape;90;p13"/>
          <p:cNvSpPr txBox="1"/>
          <p:nvPr/>
        </p:nvSpPr>
        <p:spPr>
          <a:xfrm>
            <a:off x="4110628" y="2065655"/>
            <a:ext cx="3970743" cy="39160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lvl="0">
              <a:lnSpc>
                <a:spcPct val="160000"/>
              </a:lnSpc>
              <a:defRPr/>
            </a:pPr>
            <a:r>
              <a:rPr lang="en-US" altLang="ko-KR" sz="2300" spc="100" dirty="0"/>
              <a:t>1.</a:t>
            </a:r>
            <a:r>
              <a:rPr lang="ko-KR" altLang="en-US" sz="2300" spc="100" dirty="0"/>
              <a:t> 활용데이터 및 주요 컨텐츠</a:t>
            </a:r>
          </a:p>
          <a:p>
            <a:pPr lvl="0">
              <a:lnSpc>
                <a:spcPct val="160000"/>
              </a:lnSpc>
              <a:defRPr/>
            </a:pPr>
            <a:r>
              <a:rPr lang="en-US" altLang="ko-KR" sz="2300" spc="100" dirty="0"/>
              <a:t>2.</a:t>
            </a:r>
            <a:r>
              <a:rPr lang="ko-KR" altLang="en-US" sz="2300" spc="100" dirty="0"/>
              <a:t> 기능 정의</a:t>
            </a:r>
          </a:p>
          <a:p>
            <a:pPr lvl="0">
              <a:lnSpc>
                <a:spcPct val="160000"/>
              </a:lnSpc>
              <a:defRPr/>
            </a:pPr>
            <a:r>
              <a:rPr lang="en-US" altLang="ko-KR" sz="2300" spc="100" dirty="0"/>
              <a:t>3.</a:t>
            </a:r>
            <a:r>
              <a:rPr lang="ko-KR" altLang="en-US" sz="2300" spc="100" dirty="0"/>
              <a:t> 시스템구성  </a:t>
            </a:r>
          </a:p>
          <a:p>
            <a:pPr lvl="0">
              <a:lnSpc>
                <a:spcPct val="160000"/>
              </a:lnSpc>
              <a:defRPr/>
            </a:pPr>
            <a:r>
              <a:rPr lang="en-US" altLang="ko-KR" sz="2300" spc="100" dirty="0"/>
              <a:t>4.</a:t>
            </a:r>
            <a:r>
              <a:rPr lang="ko-KR" altLang="en-US" sz="2300" spc="100" dirty="0"/>
              <a:t> 화면설계    </a:t>
            </a:r>
          </a:p>
          <a:p>
            <a:pPr lvl="0">
              <a:lnSpc>
                <a:spcPct val="160000"/>
              </a:lnSpc>
              <a:defRPr/>
            </a:pPr>
            <a:r>
              <a:rPr lang="en-US" altLang="ko-KR" sz="2300" spc="100" dirty="0"/>
              <a:t>5.</a:t>
            </a:r>
            <a:r>
              <a:rPr lang="ko-KR" altLang="en-US" sz="2300" spc="100" dirty="0"/>
              <a:t> </a:t>
            </a:r>
            <a:r>
              <a:rPr lang="en-US" altLang="ko-KR" sz="2300" spc="100" dirty="0"/>
              <a:t>REST</a:t>
            </a:r>
            <a:r>
              <a:rPr lang="ko-KR" altLang="en-US" sz="2300" spc="100" dirty="0"/>
              <a:t> </a:t>
            </a:r>
            <a:r>
              <a:rPr lang="en-US" sz="2300" spc="100" dirty="0"/>
              <a:t>API </a:t>
            </a:r>
            <a:r>
              <a:rPr lang="ko-KR" altLang="en-US" sz="2300" spc="100" dirty="0"/>
              <a:t>명</a:t>
            </a:r>
            <a:r>
              <a:rPr lang="ko-KR" altLang="en-US" sz="2300" dirty="0">
                <a:solidFill>
                  <a:schemeClr val="dk1"/>
                </a:solidFill>
              </a:rPr>
              <a:t>세</a:t>
            </a:r>
          </a:p>
          <a:p>
            <a:pPr lvl="0">
              <a:lnSpc>
                <a:spcPct val="160000"/>
              </a:lnSpc>
              <a:defRPr/>
            </a:pPr>
            <a:r>
              <a:rPr lang="en-US" altLang="ko-KR" sz="2300" dirty="0">
                <a:solidFill>
                  <a:schemeClr val="dk1"/>
                </a:solidFill>
              </a:rPr>
              <a:t>6.</a:t>
            </a:r>
            <a:r>
              <a:rPr lang="ko-KR" altLang="en-US" sz="2300" dirty="0">
                <a:solidFill>
                  <a:schemeClr val="dk1"/>
                </a:solidFill>
              </a:rPr>
              <a:t> </a:t>
            </a:r>
            <a:r>
              <a:rPr lang="en-US" altLang="ko-KR" sz="2300" dirty="0">
                <a:solidFill>
                  <a:schemeClr val="dk1"/>
                </a:solidFill>
              </a:rPr>
              <a:t>Database </a:t>
            </a:r>
            <a:r>
              <a:rPr lang="ko-KR" altLang="en-US" sz="2300" dirty="0">
                <a:solidFill>
                  <a:schemeClr val="dk1"/>
                </a:solidFill>
              </a:rPr>
              <a:t>설계 </a:t>
            </a:r>
            <a:r>
              <a:rPr lang="en-US" altLang="ko-KR" sz="2300" dirty="0">
                <a:solidFill>
                  <a:schemeClr val="dk1"/>
                </a:solidFill>
              </a:rPr>
              <a:t>-</a:t>
            </a:r>
            <a:r>
              <a:rPr lang="ko-KR" altLang="en-US" sz="2300" dirty="0">
                <a:solidFill>
                  <a:schemeClr val="dk1"/>
                </a:solidFill>
              </a:rPr>
              <a:t> </a:t>
            </a:r>
            <a:r>
              <a:rPr lang="en-US" altLang="ko-KR" sz="2300" dirty="0">
                <a:solidFill>
                  <a:schemeClr val="dk1"/>
                </a:solidFill>
              </a:rPr>
              <a:t>MySQL</a:t>
            </a:r>
          </a:p>
          <a:p>
            <a:pPr lvl="0">
              <a:lnSpc>
                <a:spcPct val="160000"/>
              </a:lnSpc>
              <a:defRPr/>
            </a:pPr>
            <a:r>
              <a:rPr lang="en-US" altLang="ko-KR" sz="2300" dirty="0">
                <a:solidFill>
                  <a:schemeClr val="dk1"/>
                </a:solidFill>
              </a:rPr>
              <a:t>7.</a:t>
            </a:r>
            <a:r>
              <a:rPr lang="ko-KR" altLang="en-US" sz="2300" dirty="0">
                <a:solidFill>
                  <a:schemeClr val="dk1"/>
                </a:solidFill>
              </a:rPr>
              <a:t> 병원정보서비스 </a:t>
            </a:r>
            <a:r>
              <a:rPr lang="en-US" altLang="ko-KR" sz="2300" dirty="0">
                <a:solidFill>
                  <a:schemeClr val="dk1"/>
                </a:solidFill>
              </a:rPr>
              <a:t>-</a:t>
            </a:r>
            <a:r>
              <a:rPr lang="ko-KR" altLang="en-US" sz="2300" dirty="0">
                <a:solidFill>
                  <a:schemeClr val="dk1"/>
                </a:solidFill>
              </a:rPr>
              <a:t> </a:t>
            </a:r>
            <a:r>
              <a:rPr lang="en-US" altLang="ko-KR" sz="2300" dirty="0">
                <a:solidFill>
                  <a:schemeClr val="dk1"/>
                </a:solidFill>
              </a:rPr>
              <a:t>fetch</a:t>
            </a:r>
          </a:p>
        </p:txBody>
      </p:sp>
    </p:spTree>
    <p:extLst>
      <p:ext uri="{BB962C8B-B14F-4D97-AF65-F5344CB8AC3E}">
        <p14:creationId xmlns:p14="http://schemas.microsoft.com/office/powerpoint/2010/main" val="385310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3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en-US" altLang="ko-KR" sz="4400"/>
              <a:t>REST</a:t>
            </a:r>
            <a:r>
              <a:rPr lang="ko-KR" altLang="en-US" sz="4400"/>
              <a:t> </a:t>
            </a:r>
            <a:r>
              <a:rPr lang="en-US" altLang="ko-KR" sz="4400"/>
              <a:t>API </a:t>
            </a:r>
            <a:r>
              <a:rPr lang="ko-KR" altLang="en-US" sz="4400"/>
              <a:t>명세 목록 </a:t>
            </a:r>
            <a:r>
              <a:rPr lang="en-US" altLang="ko-KR" sz="4400"/>
              <a:t>1</a:t>
            </a:r>
            <a:endParaRPr kumimoji="0" lang="ko-KR" altLang="en-US" sz="4400" b="0" i="0" u="none" strike="noStrike" kern="1200" cap="none" spc="0" normalizeH="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6" name="표 5"/>
          <p:cNvGraphicFramePr>
            <a:graphicFrameLocks noGrp="1"/>
          </p:cNvGraphicFramePr>
          <p:nvPr/>
        </p:nvGraphicFramePr>
        <p:xfrm>
          <a:off x="838200" y="1893573"/>
          <a:ext cx="10515601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8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09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0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71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Index</a:t>
                      </a:r>
                      <a:endParaRPr lang="ko-KR" altLang="en-US" sz="1200"/>
                    </a:p>
                  </a:txBody>
                  <a:tcPr anchor="ctr"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Method</a:t>
                      </a:r>
                      <a:endParaRPr lang="ko-KR" altLang="en-US" sz="1200"/>
                    </a:p>
                  </a:txBody>
                  <a:tcPr anchor="ctr"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URI</a:t>
                      </a:r>
                      <a:endParaRPr lang="ko-KR" altLang="en-US" sz="1200"/>
                    </a:p>
                  </a:txBody>
                  <a:tcPr anchor="ctr"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/>
                        <a:t>설명</a:t>
                      </a:r>
                    </a:p>
                  </a:txBody>
                  <a:tcPr anchor="ctr"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/>
                        <a:t>화면</a:t>
                      </a:r>
                      <a:r>
                        <a:rPr lang="en-US" altLang="ko-KR" sz="1200"/>
                        <a:t>ID</a:t>
                      </a:r>
                      <a:endParaRPr lang="ko-KR" altLang="en-US" sz="1200"/>
                    </a:p>
                  </a:txBody>
                  <a:tcPr anchor="ctr">
                    <a:solidFill>
                      <a:srgbClr val="6182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1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POST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/>
                        <a:t>/signup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/>
                        <a:t>회원가입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Users-01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2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POST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/>
                        <a:t>/signin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/>
                        <a:t>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/>
                        <a:t>Users-02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3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POST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/>
                        <a:t>/oauth2/authorization/google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/>
                        <a:t>구글 연동 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/>
                        <a:t>Users-03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4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POST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/>
                        <a:t>/oauth2/authorization/naver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/>
                        <a:t>네이버 연동 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/>
                        <a:t>Users-04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5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POST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/>
                        <a:t>/oauth2/authorization/kakao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/>
                        <a:t>카카오 연동 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/>
                        <a:t>Users-05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6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GET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/>
                        <a:t>/find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“</a:t>
                      </a:r>
                      <a:r>
                        <a:rPr lang="ko-KR" altLang="en-US" sz="1200"/>
                        <a:t>내 맘에 쏙 병원찾기</a:t>
                      </a:r>
                      <a:r>
                        <a:rPr lang="en-US" altLang="ko-KR" sz="1200"/>
                        <a:t>”  </a:t>
                      </a:r>
                      <a:r>
                        <a:rPr lang="ko-KR" altLang="en-US" sz="1200"/>
                        <a:t>를 누르면 선택 화면으로 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/>
                        <a:t>Users-06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7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GET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/>
                        <a:t>/info/{id}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/>
                        <a:t>병원 목록 중 사용자가 선택한 병원의 상세 정보 화면으로 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/>
                        <a:t>Users-07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8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GET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/>
                        <a:t>/health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“</a:t>
                      </a:r>
                      <a:r>
                        <a:rPr lang="ko-KR" altLang="en-US" sz="1200"/>
                        <a:t>건강백과사전</a:t>
                      </a:r>
                      <a:r>
                        <a:rPr lang="en-US" altLang="ko-KR" sz="1200"/>
                        <a:t>” </a:t>
                      </a:r>
                      <a:r>
                        <a:rPr lang="ko-KR" altLang="en-US" sz="1200"/>
                        <a:t>을 누르면 건강정보리스트 화면으로 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/>
                        <a:t>Users-08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9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GET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/>
                        <a:t>/health/{id}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/>
                        <a:t>건강정보 리스트 중 사용자가 선택한 정보 출력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/>
                        <a:t>Users-09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10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GET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/>
                        <a:t>/community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/>
                        <a:t>커뮤니티 게시판으로 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/>
                        <a:t>Users-10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541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3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en-US" altLang="ko-KR" sz="4400"/>
              <a:t>REST</a:t>
            </a:r>
            <a:r>
              <a:rPr lang="ko-KR" altLang="en-US" sz="4400"/>
              <a:t> </a:t>
            </a:r>
            <a:r>
              <a:rPr lang="en-US" altLang="ko-KR" sz="4400"/>
              <a:t>API </a:t>
            </a:r>
            <a:r>
              <a:rPr lang="ko-KR" altLang="en-US" sz="4400"/>
              <a:t>명세 목록 </a:t>
            </a:r>
            <a:r>
              <a:rPr lang="en-US" altLang="ko-KR" sz="4400"/>
              <a:t>2</a:t>
            </a:r>
          </a:p>
        </p:txBody>
      </p:sp>
      <p:graphicFrame>
        <p:nvGraphicFramePr>
          <p:cNvPr id="28" name="표 5"/>
          <p:cNvGraphicFramePr>
            <a:graphicFrameLocks noGrp="1"/>
          </p:cNvGraphicFramePr>
          <p:nvPr/>
        </p:nvGraphicFramePr>
        <p:xfrm>
          <a:off x="838199" y="1891412"/>
          <a:ext cx="10515601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8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09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0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71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Index</a:t>
                      </a:r>
                      <a:endParaRPr lang="ko-KR" altLang="en-US" sz="1200"/>
                    </a:p>
                  </a:txBody>
                  <a:tcPr anchor="ctr"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Method</a:t>
                      </a:r>
                    </a:p>
                  </a:txBody>
                  <a:tcPr anchor="ctr"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URI</a:t>
                      </a:r>
                    </a:p>
                  </a:txBody>
                  <a:tcPr anchor="ctr"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/>
                        <a:t>설명</a:t>
                      </a:r>
                    </a:p>
                  </a:txBody>
                  <a:tcPr anchor="ctr"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/>
                        <a:t>화면</a:t>
                      </a:r>
                      <a:r>
                        <a:rPr lang="en-US" altLang="ko-KR" sz="1200"/>
                        <a:t>ID</a:t>
                      </a:r>
                    </a:p>
                  </a:txBody>
                  <a:tcPr anchor="ctr">
                    <a:solidFill>
                      <a:srgbClr val="6182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11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POST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/>
                        <a:t>/community/write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/>
                        <a:t>커뮤니티 게시판에서 글쓰기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/>
                        <a:t>Users-11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12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PUT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/>
                        <a:t>/community/{id}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/>
                        <a:t>커뮤니티 게시판에서 로그인한 사용자 본인이 쓴 글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/>
                        <a:t>Users-12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13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DELETE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/>
                        <a:t>/community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/>
                        <a:t>삭제 후 커뮤니티 게시판 목록으로 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/>
                        <a:t>Users-13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14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POST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/>
                        <a:t>/community/{id}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/>
                        <a:t>커뮤니티 게시판에서 사용자가 선택한 글에 댓글 등록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/>
                        <a:t>Users-14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15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GET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/>
                        <a:t>/qna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/>
                        <a:t>Q&amp;A </a:t>
                      </a:r>
                      <a:r>
                        <a:rPr lang="ko-KR" altLang="en-US" sz="1200"/>
                        <a:t>게시판으로 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/>
                        <a:t>Users-15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16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POST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/>
                        <a:t>/qna/write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Q&amp;A </a:t>
                      </a:r>
                      <a:r>
                        <a:rPr lang="ko-KR" altLang="en-US" sz="1200"/>
                        <a:t>게시판에서 글쓰기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/>
                        <a:t>Users-16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17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PUT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/>
                        <a:t>/qna/reply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Q&amp;A </a:t>
                      </a:r>
                      <a:r>
                        <a:rPr lang="ko-KR" altLang="en-US" sz="1200"/>
                        <a:t>게시판에서 </a:t>
                      </a:r>
                      <a:r>
                        <a:rPr lang="en-US" altLang="ko-KR" sz="1200"/>
                        <a:t>admin </a:t>
                      </a:r>
                      <a:r>
                        <a:rPr lang="ko-KR" altLang="en-US" sz="1200"/>
                        <a:t>권한 있는 사람만 답글 쓰기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/>
                        <a:t>Users-17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18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POST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/>
                        <a:t>-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/>
                        <a:t>로그아웃 버튼 누르면 홈 화면으로 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/>
                        <a:t>Users-18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19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20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613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3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en-US" altLang="ko-KR" sz="4400"/>
              <a:t>REST</a:t>
            </a:r>
            <a:r>
              <a:rPr lang="ko-KR" altLang="en-US" sz="4400"/>
              <a:t> </a:t>
            </a:r>
            <a:r>
              <a:rPr lang="en-US" altLang="ko-KR" sz="4400"/>
              <a:t>API </a:t>
            </a:r>
            <a:r>
              <a:rPr lang="ko-KR" altLang="en-US" sz="4400"/>
              <a:t>상세 명세</a:t>
            </a:r>
          </a:p>
        </p:txBody>
      </p:sp>
      <p:graphicFrame>
        <p:nvGraphicFramePr>
          <p:cNvPr id="29" name="표 5"/>
          <p:cNvGraphicFramePr>
            <a:graphicFrameLocks noGrp="1"/>
          </p:cNvGraphicFramePr>
          <p:nvPr/>
        </p:nvGraphicFramePr>
        <p:xfrm>
          <a:off x="838199" y="1690688"/>
          <a:ext cx="105156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8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63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71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Index</a:t>
                      </a:r>
                      <a:endParaRPr lang="ko-KR" altLang="en-US" sz="1200"/>
                    </a:p>
                  </a:txBody>
                  <a:tcPr anchor="ctr"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Method</a:t>
                      </a:r>
                      <a:endParaRPr lang="ko-KR" altLang="en-US" sz="1200"/>
                    </a:p>
                  </a:txBody>
                  <a:tcPr anchor="ctr"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URI</a:t>
                      </a:r>
                      <a:endParaRPr lang="ko-KR" altLang="en-US" sz="1200"/>
                    </a:p>
                  </a:txBody>
                  <a:tcPr anchor="ctr"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/>
                        <a:t>설명</a:t>
                      </a:r>
                    </a:p>
                  </a:txBody>
                  <a:tcPr anchor="ctr"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/>
                        <a:t>화면</a:t>
                      </a:r>
                      <a:r>
                        <a:rPr lang="en-US" altLang="ko-KR" sz="1200"/>
                        <a:t>ID</a:t>
                      </a:r>
                      <a:endParaRPr lang="ko-KR" altLang="en-US" sz="1200"/>
                    </a:p>
                  </a:txBody>
                  <a:tcPr anchor="ctr">
                    <a:solidFill>
                      <a:srgbClr val="6182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1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POST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/>
                        <a:t>/auth/signin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/>
                        <a:t>회원가입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Auth-01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" name="표 2"/>
          <p:cNvGraphicFramePr>
            <a:graphicFrameLocks noGrp="1"/>
          </p:cNvGraphicFramePr>
          <p:nvPr/>
        </p:nvGraphicFramePr>
        <p:xfrm>
          <a:off x="838198" y="2736164"/>
          <a:ext cx="10515602" cy="375671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21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834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62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6673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b="0"/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b="0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b="0"/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b="0"/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673">
                <a:tc rowSpan="3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b="0"/>
                        <a:t>Request</a:t>
                      </a:r>
                      <a:endParaRPr lang="ko-KR" altLang="en-US" sz="1200" b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b="0"/>
                        <a:t>Line</a:t>
                      </a:r>
                      <a:endParaRPr lang="ko-KR" altLang="en-US" sz="1200" b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 b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b="0"/>
                        <a:t>요청라인 </a:t>
                      </a:r>
                      <a:r>
                        <a:rPr lang="en-US" altLang="ko-KR" sz="1200" b="0"/>
                        <a:t>(</a:t>
                      </a:r>
                      <a:r>
                        <a:rPr lang="ko-KR" altLang="en-US" sz="1200" b="0"/>
                        <a:t>질의문자열</a:t>
                      </a:r>
                      <a:r>
                        <a:rPr lang="en-US" altLang="ko-KR" sz="1200" b="0"/>
                        <a:t>)</a:t>
                      </a:r>
                      <a:endParaRPr lang="ko-KR" altLang="en-US" sz="1200" b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673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b="0"/>
                        <a:t>Header</a:t>
                      </a:r>
                      <a:endParaRPr lang="ko-KR" altLang="en-US" sz="1200" b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 b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200" b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6673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b="0"/>
                        <a:t>Body</a:t>
                      </a:r>
                      <a:endParaRPr lang="ko-KR" altLang="en-US" sz="1200" b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 b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200" b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6673">
                <a:tc rowSpan="3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b="0"/>
                        <a:t>Response</a:t>
                      </a:r>
                      <a:endParaRPr lang="ko-KR" altLang="en-US" sz="1200" b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b="0"/>
                        <a:t>Line</a:t>
                      </a:r>
                      <a:endParaRPr lang="ko-KR" altLang="en-US" sz="1200" b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 b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b="0"/>
                        <a:t>응답코드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6673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b="0"/>
                        <a:t>Header</a:t>
                      </a:r>
                      <a:endParaRPr lang="ko-KR" altLang="en-US" sz="1200" b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 b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200" b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6673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b="0"/>
                        <a:t>Body</a:t>
                      </a:r>
                      <a:endParaRPr lang="ko-KR" altLang="en-US" sz="1200" b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 b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200" b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355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9E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410" y="1869749"/>
            <a:ext cx="11727179" cy="3119445"/>
          </a:xfrm>
          <a:prstGeom prst="rect">
            <a:avLst/>
          </a:prstGeom>
          <a:solidFill>
            <a:srgbClr val="FFFFFF"/>
          </a:solidFill>
          <a:ln>
            <a:solidFill>
              <a:schemeClr val="accent3"/>
            </a:solidFill>
          </a:ln>
        </p:spPr>
        <p:txBody>
          <a:bodyPr wrap="none" anchor="ctr" anchorCtr="0">
            <a:spAutoFit/>
          </a:bodyPr>
          <a:lstStyle/>
          <a:p>
            <a:pPr lvl="0" algn="ctr">
              <a:defRPr/>
            </a:pPr>
            <a:r>
              <a:rPr lang="en-US" altLang="ko-KR" sz="19900" b="1">
                <a:solidFill>
                  <a:schemeClr val="tx1">
                    <a:lumMod val="75000"/>
                    <a:lumOff val="25000"/>
                  </a:schemeClr>
                </a:solidFill>
              </a:rPr>
              <a:t>[              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32622" y="2975423"/>
            <a:ext cx="8326755" cy="907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5400" b="1">
                <a:solidFill>
                  <a:schemeClr val="dk1"/>
                </a:solidFill>
              </a:rPr>
              <a:t>#</a:t>
            </a:r>
            <a:r>
              <a:rPr lang="ko-KR" altLang="en-US" sz="5400" b="1">
                <a:solidFill>
                  <a:schemeClr val="dk1"/>
                </a:solidFill>
              </a:rPr>
              <a:t> </a:t>
            </a:r>
            <a:r>
              <a:rPr lang="en-US" altLang="ko-KR" sz="5400" b="1">
                <a:solidFill>
                  <a:schemeClr val="dk1"/>
                </a:solidFill>
              </a:rPr>
              <a:t>Database </a:t>
            </a:r>
            <a:r>
              <a:rPr lang="ko-KR" altLang="en-US" sz="5400" b="1">
                <a:solidFill>
                  <a:schemeClr val="dk1"/>
                </a:solidFill>
              </a:rPr>
              <a:t>설계 </a:t>
            </a:r>
            <a:r>
              <a:rPr lang="en-US" altLang="ko-KR" sz="5400" b="1">
                <a:solidFill>
                  <a:schemeClr val="dk1"/>
                </a:solidFill>
              </a:rPr>
              <a:t>-</a:t>
            </a:r>
            <a:r>
              <a:rPr lang="ko-KR" altLang="en-US" sz="5400" b="1">
                <a:solidFill>
                  <a:schemeClr val="dk1"/>
                </a:solidFill>
              </a:rPr>
              <a:t> </a:t>
            </a:r>
            <a:r>
              <a:rPr lang="en-US" altLang="ko-KR" sz="5400" b="1">
                <a:solidFill>
                  <a:schemeClr val="dk1"/>
                </a:solidFill>
              </a:rPr>
              <a:t>MySQL</a:t>
            </a:r>
          </a:p>
        </p:txBody>
      </p:sp>
    </p:spTree>
    <p:extLst>
      <p:ext uri="{BB962C8B-B14F-4D97-AF65-F5344CB8AC3E}">
        <p14:creationId xmlns:p14="http://schemas.microsoft.com/office/powerpoint/2010/main" val="104601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3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400"/>
              <a:t>전체 </a:t>
            </a:r>
            <a:r>
              <a:rPr lang="en-US" altLang="ko-KR" sz="4400"/>
              <a:t>ERD (Entity Relationship Diagram)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l="13680" r="16220"/>
          <a:stretch>
            <a:fillRect/>
          </a:stretch>
        </p:blipFill>
        <p:spPr>
          <a:xfrm>
            <a:off x="1768226" y="1495159"/>
            <a:ext cx="8655547" cy="506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07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400"/>
              <a:t>ERD (</a:t>
            </a:r>
            <a:r>
              <a:rPr lang="ko-KR" altLang="en-US" sz="4400"/>
              <a:t>병원검색 및 지도표시</a:t>
            </a:r>
            <a:r>
              <a:rPr lang="en-US" altLang="ko-KR" sz="4400"/>
              <a:t>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t="2770" b="2770"/>
          <a:stretch>
            <a:fillRect/>
          </a:stretch>
        </p:blipFill>
        <p:spPr>
          <a:xfrm>
            <a:off x="1126722" y="1443565"/>
            <a:ext cx="9938555" cy="528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0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400"/>
              <a:t>ERD (board - member - qna)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29292" y="1540537"/>
            <a:ext cx="9133416" cy="513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6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400"/>
              <a:t>Table (sidosigungu:</a:t>
            </a:r>
            <a:r>
              <a:rPr lang="ko-KR" altLang="en-US" sz="4400"/>
              <a:t> 병원검색 시 지역선택</a:t>
            </a:r>
            <a:r>
              <a:rPr lang="en-US" altLang="ko-KR" sz="4400"/>
              <a:t>)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4968" y="2519668"/>
            <a:ext cx="7802064" cy="320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79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400"/>
              <a:t>Table (ho_code:</a:t>
            </a:r>
            <a:r>
              <a:rPr lang="ko-KR" altLang="en-US" sz="4400"/>
              <a:t> 각 병원에 부여된 코드</a:t>
            </a:r>
            <a:r>
              <a:rPr lang="en-US" altLang="ko-KR" sz="4400"/>
              <a:t>)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04494" y="1932218"/>
            <a:ext cx="7783010" cy="426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52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제목 3"/>
          <p:cNvSpPr>
            <a:spLocks noGrp="1"/>
          </p:cNvSpPr>
          <p:nvPr/>
        </p:nvSpPr>
        <p:spPr>
          <a:xfrm>
            <a:off x="838199" y="317624"/>
            <a:ext cx="11353801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400"/>
              <a:t>Table (doctor:</a:t>
            </a:r>
            <a:r>
              <a:rPr lang="ko-KR" altLang="en-US" sz="4400"/>
              <a:t> 병원에 속한 전문의 진료과</a:t>
            </a:r>
            <a:r>
              <a:rPr lang="en-US" altLang="ko-KR" sz="4400"/>
              <a:t>)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6025" y="1671466"/>
            <a:ext cx="8184715" cy="327592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18927" y="4860829"/>
            <a:ext cx="8011643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13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8760989" y="5141422"/>
            <a:ext cx="2804455" cy="127779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924296" y="5150946"/>
            <a:ext cx="7305019" cy="127779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3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4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활용 데이터 및 주요 컨텐츠</a:t>
            </a:r>
          </a:p>
        </p:txBody>
      </p:sp>
      <p:sp>
        <p:nvSpPr>
          <p:cNvPr id="27" name="가로 글상자 26"/>
          <p:cNvSpPr txBox="1"/>
          <p:nvPr/>
        </p:nvSpPr>
        <p:spPr>
          <a:xfrm>
            <a:off x="1236529" y="5307821"/>
            <a:ext cx="6975463" cy="976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0" lang="ko-KR" altLang="en-US" b="1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병원정보서비스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전화번호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주소 등 세부정보 및 좌표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0" lang="ko-KR" altLang="en-US" b="1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기타인력정보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923747" y="1911350"/>
            <a:ext cx="3066612" cy="2772346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636208" y="1598232"/>
            <a:ext cx="667897" cy="6926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0" name="TextBox 21"/>
          <p:cNvSpPr txBox="1"/>
          <p:nvPr/>
        </p:nvSpPr>
        <p:spPr>
          <a:xfrm>
            <a:off x="746760" y="1709345"/>
            <a:ext cx="3859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b="1">
                <a:solidFill>
                  <a:schemeClr val="bg1"/>
                </a:solidFill>
              </a:rPr>
              <a:t>1</a:t>
            </a:r>
            <a:endParaRPr lang="ko-KR" altLang="en-US" sz="2000" b="1">
              <a:solidFill>
                <a:schemeClr val="bg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617707" y="1911350"/>
            <a:ext cx="3609570" cy="2772346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311118" y="1598232"/>
            <a:ext cx="667897" cy="6926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3" name="TextBox 24"/>
          <p:cNvSpPr txBox="1"/>
          <p:nvPr/>
        </p:nvSpPr>
        <p:spPr>
          <a:xfrm>
            <a:off x="4442781" y="1709345"/>
            <a:ext cx="3855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b="1">
                <a:solidFill>
                  <a:schemeClr val="bg1"/>
                </a:solidFill>
              </a:rPr>
              <a:t>2</a:t>
            </a:r>
            <a:endParaRPr lang="ko-KR" altLang="en-US" sz="2000" b="1">
              <a:solidFill>
                <a:schemeClr val="bg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759342" y="1911350"/>
            <a:ext cx="2806345" cy="2772346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8452753" y="1598232"/>
            <a:ext cx="667897" cy="6926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6" name="TextBox 27"/>
          <p:cNvSpPr txBox="1"/>
          <p:nvPr/>
        </p:nvSpPr>
        <p:spPr>
          <a:xfrm>
            <a:off x="8581210" y="1709345"/>
            <a:ext cx="3806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b="1">
                <a:solidFill>
                  <a:schemeClr val="bg1"/>
                </a:solidFill>
              </a:rPr>
              <a:t>3</a:t>
            </a:r>
            <a:endParaRPr lang="ko-KR" altLang="en-US" sz="2000" b="1">
              <a:solidFill>
                <a:schemeClr val="bg1"/>
              </a:solidFill>
            </a:endParaRPr>
          </a:p>
        </p:txBody>
      </p:sp>
      <p:sp>
        <p:nvSpPr>
          <p:cNvPr id="37" name="TextBox 32"/>
          <p:cNvSpPr txBox="1"/>
          <p:nvPr/>
        </p:nvSpPr>
        <p:spPr>
          <a:xfrm>
            <a:off x="935824" y="2322076"/>
            <a:ext cx="3024370" cy="2114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공공데이터포털 </a:t>
            </a:r>
            <a:r>
              <a:rPr kumimoji="0" lang="en-US" altLang="ko-KR" sz="19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marL="0" lvl="0" indent="0" algn="l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건강보험심사평가원 </a:t>
            </a:r>
            <a:r>
              <a:rPr kumimoji="0" lang="en-US" altLang="ko-KR" sz="19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marL="0" lvl="0" indent="0" algn="l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의료기관별상세정보서비스</a:t>
            </a:r>
            <a:endParaRPr kumimoji="0" lang="ko-KR" altLang="en-US" sz="1900" b="0" i="0" u="none" strike="noStrike" kern="1200" cap="none" spc="0" normalizeH="0" baseline="0">
              <a:solidFill>
                <a:schemeClr val="tx1"/>
              </a:solidFill>
              <a:latin typeface="+mn-lt"/>
              <a:ea typeface="+mn-ea"/>
              <a:cs typeface="+mn-cs"/>
              <a:hlinkClick r:id="rId2"/>
            </a:endParaRPr>
          </a:p>
          <a:p>
            <a:pPr marL="0" lvl="0" indent="0" algn="l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900" b="0" i="0" u="none" strike="noStrike" kern="1200" cap="none" spc="0" normalizeH="0" baseline="0">
              <a:solidFill>
                <a:schemeClr val="tx1"/>
              </a:solidFill>
              <a:latin typeface="+mn-lt"/>
              <a:ea typeface="+mn-ea"/>
              <a:cs typeface="+mn-cs"/>
              <a:hlinkClick r:id="rId2"/>
            </a:endParaRPr>
          </a:p>
          <a:p>
            <a:pPr marL="0" lvl="0" indent="0" algn="l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https://www.data.go.kr/data/15001699/openapi.do</a:t>
            </a:r>
            <a:endParaRPr lang="ko-KR" altLang="en-US" sz="12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8" name="TextBox 33"/>
          <p:cNvSpPr txBox="1"/>
          <p:nvPr/>
        </p:nvSpPr>
        <p:spPr>
          <a:xfrm>
            <a:off x="4647413" y="2374626"/>
            <a:ext cx="3546258" cy="199544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spcBef>
                <a:spcPts val="1000"/>
              </a:spcBef>
              <a:buFont typeface="Arial"/>
              <a:buNone/>
              <a:defRPr/>
            </a:pPr>
            <a:r>
              <a:rPr lang="en-US" altLang="ko-KR" sz="1900" kern="1400" spc="100" baseline="0">
                <a:solidFill>
                  <a:schemeClr val="tx1"/>
                </a:solidFill>
              </a:rPr>
              <a:t>HIRA</a:t>
            </a:r>
            <a:r>
              <a:rPr lang="ko-KR" altLang="en-US" sz="1900" kern="1400" spc="100" baseline="0">
                <a:solidFill>
                  <a:schemeClr val="tx1"/>
                </a:solidFill>
              </a:rPr>
              <a:t>빅데이터 개방포털 </a:t>
            </a:r>
            <a:r>
              <a:rPr lang="en-US" altLang="ko-KR" sz="1900" kern="1400" spc="100" baseline="0">
                <a:solidFill>
                  <a:schemeClr val="tx1"/>
                </a:solidFill>
              </a:rPr>
              <a:t>-</a:t>
            </a:r>
          </a:p>
          <a:p>
            <a:pPr lvl="0">
              <a:spcBef>
                <a:spcPts val="1000"/>
              </a:spcBef>
              <a:buFont typeface="Arial"/>
              <a:buNone/>
              <a:defRPr/>
            </a:pPr>
            <a:r>
              <a:rPr lang="ko-KR" altLang="en-US" sz="1900" b="1" kern="1400" spc="100" baseline="0">
                <a:solidFill>
                  <a:schemeClr val="tx1"/>
                </a:solidFill>
              </a:rPr>
              <a:t>전국 병의원 및 약국 현황 </a:t>
            </a:r>
            <a:endParaRPr lang="ko-KR" altLang="en-US" sz="1400" kern="1400" spc="100" baseline="0">
              <a:solidFill>
                <a:schemeClr val="tx1"/>
              </a:solidFill>
              <a:hlinkClick r:id="rId3"/>
            </a:endParaRPr>
          </a:p>
          <a:p>
            <a:pPr lvl="0">
              <a:spcBef>
                <a:spcPts val="1000"/>
              </a:spcBef>
              <a:buFont typeface="Arial"/>
              <a:buNone/>
              <a:defRPr/>
            </a:pPr>
            <a:endParaRPr lang="en-US" altLang="ko-KR" sz="1400" kern="1400" spc="300" baseline="0">
              <a:solidFill>
                <a:schemeClr val="tx1"/>
              </a:solidFill>
              <a:hlinkClick r:id="rId3"/>
            </a:endParaRPr>
          </a:p>
          <a:p>
            <a:pPr lvl="0">
              <a:spcBef>
                <a:spcPts val="1000"/>
              </a:spcBef>
              <a:buFont typeface="Arial"/>
              <a:buNone/>
              <a:defRPr/>
            </a:pPr>
            <a:r>
              <a:rPr lang="en-US" altLang="ko-KR" sz="1200" kern="1400" baseline="0">
                <a:solidFill>
                  <a:schemeClr val="tx1"/>
                </a:solidFill>
                <a:hlinkClick r:id="rId3"/>
              </a:rPr>
              <a:t>https://opendata.hira.or.kr/op/opc/selectOpenData.do?sno=11925&amp;publDataTpCd=&amp;searchCnd=ttl&amp;searchWrd=%EC%A0%84%EA%B5%AD&amp;pageIndex=1</a:t>
            </a:r>
            <a:endParaRPr lang="en-US" altLang="en-US" sz="1200" kern="1400">
              <a:solidFill>
                <a:schemeClr val="tx1"/>
              </a:solidFill>
            </a:endParaRPr>
          </a:p>
        </p:txBody>
      </p:sp>
      <p:sp>
        <p:nvSpPr>
          <p:cNvPr id="39" name="TextBox 34"/>
          <p:cNvSpPr txBox="1"/>
          <p:nvPr/>
        </p:nvSpPr>
        <p:spPr>
          <a:xfrm>
            <a:off x="8766699" y="2335473"/>
            <a:ext cx="2772559" cy="23031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00" b="0" i="0" u="none" strike="noStrike" kern="1200" cap="none" spc="0" normalizeH="0" baseline="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공공데이터포털</a:t>
            </a:r>
            <a:r>
              <a:rPr kumimoji="0" lang="ko-KR" altLang="en-US" sz="1900" b="0" i="0" u="none" strike="noStrike" kern="1200" cap="none" spc="0" normalizeH="0" baseline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0" lang="en-US" altLang="ko-KR" sz="1900" b="0" i="0" u="none" strike="noStrike" kern="1200" cap="none" spc="0" normalizeH="0" baseline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-</a:t>
            </a:r>
            <a:r>
              <a:rPr kumimoji="0" lang="ko-KR" altLang="en-US" sz="1900" b="0" i="0" u="none" strike="noStrike" kern="1200" cap="none" spc="0" normalizeH="0" baseline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 </a:t>
            </a:r>
            <a:endParaRPr kumimoji="0" lang="en-US" altLang="ko-KR" sz="1900" b="0" i="0" u="none" strike="noStrike" kern="1200" cap="none" spc="0" normalizeH="0" baseline="0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  <a:p>
            <a:pPr marL="0" lvl="0" indent="0" algn="l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00" b="0" i="0" u="none" strike="noStrike" kern="1200" cap="none" spc="0" normalizeH="0" baseline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질병관리청 </a:t>
            </a:r>
            <a:r>
              <a:rPr kumimoji="0" lang="en-US" altLang="ko-KR" sz="1900" b="0" i="0" u="none" strike="noStrike" kern="1200" cap="none" spc="0" normalizeH="0" baseline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-</a:t>
            </a:r>
            <a:r>
              <a:rPr kumimoji="0" lang="ko-KR" altLang="en-US" sz="1900" b="0" i="0" u="none" strike="noStrike" kern="1200" cap="none" spc="0" normalizeH="0" baseline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marL="0" lvl="0" indent="0" algn="l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00" b="1" i="0" u="none" strike="noStrike" kern="1200" cap="none" spc="0" normalizeH="0" baseline="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국가건강정보포털</a:t>
            </a:r>
            <a:r>
              <a:rPr kumimoji="0" lang="ko-KR" altLang="en-US" sz="1900" b="1" i="0" u="none" strike="noStrike" kern="1200" cap="none" spc="0" normalizeH="0" baseline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 </a:t>
            </a:r>
            <a:endParaRPr kumimoji="0" lang="en-US" altLang="ko-KR" sz="1900" b="1" i="0" u="none" strike="noStrike" kern="1200" cap="none" spc="0" normalizeH="0" baseline="0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  <a:p>
            <a:pPr marL="0" lvl="0" indent="0" algn="l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1" i="0" u="none" strike="noStrike" kern="1200" cap="none" spc="0" normalizeH="0" baseline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(</a:t>
            </a:r>
            <a:r>
              <a:rPr kumimoji="0" lang="ko-KR" altLang="en-US" sz="1900" b="1" i="0" u="none" strike="noStrike" kern="1200" cap="none" spc="0" normalizeH="0" baseline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건강정보 관련 </a:t>
            </a:r>
            <a:r>
              <a:rPr kumimoji="0" lang="en-US" altLang="ko-KR" sz="1900" b="1" i="0" u="none" strike="noStrike" kern="1200" cap="none" spc="0" normalizeH="0" baseline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)</a:t>
            </a:r>
            <a:endParaRPr kumimoji="0" lang="en-US" altLang="ko-KR" sz="1900" b="0" i="0" u="none" strike="noStrike" kern="1200" cap="none" spc="0" normalizeH="0" baseline="0" dirty="0">
              <a:solidFill>
                <a:srgbClr val="FF0000"/>
              </a:solidFill>
              <a:latin typeface="+mn-lt"/>
              <a:ea typeface="+mn-ea"/>
              <a:cs typeface="+mn-cs"/>
              <a:hlinkClick r:id="rId4"/>
            </a:endParaRPr>
          </a:p>
          <a:p>
            <a:pPr marL="0" lvl="0" indent="0" algn="l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00" b="0" i="0" u="none" strike="noStrike" kern="1200" cap="none" spc="0" normalizeH="0" baseline="0" dirty="0">
              <a:solidFill>
                <a:srgbClr val="FF0000"/>
              </a:solidFill>
              <a:latin typeface="+mn-lt"/>
              <a:ea typeface="+mn-ea"/>
              <a:cs typeface="+mn-cs"/>
              <a:hlinkClick r:id="rId4"/>
            </a:endParaRPr>
          </a:p>
          <a:p>
            <a:pPr lvl="0">
              <a:spcBef>
                <a:spcPts val="1000"/>
              </a:spcBef>
              <a:buFont typeface="Arial"/>
              <a:buNone/>
              <a:defRPr/>
            </a:pPr>
            <a:r>
              <a:rPr lang="en-US" altLang="ko-KR" sz="1200" b="0" i="0" dirty="0">
                <a:solidFill>
                  <a:srgbClr val="666666"/>
                </a:solidFill>
                <a:effectLst/>
                <a:latin typeface="Noto Sans KR"/>
              </a:rPr>
              <a:t>http://api.kdca.go.kr/api/provide/healthInfo?TOKEN=1910d1a09405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cxnSp>
        <p:nvCxnSpPr>
          <p:cNvPr id="40" name="직선 화살표 연결선 18"/>
          <p:cNvCxnSpPr/>
          <p:nvPr/>
        </p:nvCxnSpPr>
        <p:spPr>
          <a:xfrm rot="16200000" flipH="1">
            <a:off x="2263720" y="4930676"/>
            <a:ext cx="253275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18"/>
          <p:cNvCxnSpPr/>
          <p:nvPr/>
        </p:nvCxnSpPr>
        <p:spPr>
          <a:xfrm rot="16200000" flipH="1">
            <a:off x="6340837" y="4925529"/>
            <a:ext cx="253275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18"/>
          <p:cNvCxnSpPr/>
          <p:nvPr/>
        </p:nvCxnSpPr>
        <p:spPr>
          <a:xfrm rot="16200000" flipH="1">
            <a:off x="10049148" y="4929796"/>
            <a:ext cx="253275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가로 글상자 45"/>
          <p:cNvSpPr txBox="1"/>
          <p:nvPr/>
        </p:nvSpPr>
        <p:spPr>
          <a:xfrm>
            <a:off x="9087302" y="5519725"/>
            <a:ext cx="2125375" cy="500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0" lang="ko-KR" altLang="en-US" b="1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건강정보</a:t>
            </a:r>
          </a:p>
        </p:txBody>
      </p:sp>
    </p:spTree>
    <p:extLst>
      <p:ext uri="{BB962C8B-B14F-4D97-AF65-F5344CB8AC3E}">
        <p14:creationId xmlns:p14="http://schemas.microsoft.com/office/powerpoint/2010/main" val="192149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400"/>
              <a:t>Table (person:</a:t>
            </a:r>
            <a:r>
              <a:rPr lang="ko-KR" altLang="en-US" sz="4400"/>
              <a:t> 병원에 속한 기타인력</a:t>
            </a:r>
            <a:r>
              <a:rPr lang="en-US" altLang="ko-KR" sz="4400"/>
              <a:t>)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2915" y="1658200"/>
            <a:ext cx="7529529" cy="308651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10978" y="4838591"/>
            <a:ext cx="7973538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0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400"/>
              <a:t>Table (level:</a:t>
            </a:r>
            <a:r>
              <a:rPr lang="ko-KR" altLang="en-US" sz="4400"/>
              <a:t> 병원에 대한 간호등급</a:t>
            </a:r>
            <a:r>
              <a:rPr lang="en-US" altLang="ko-KR" sz="4400"/>
              <a:t>)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85297" y="1725940"/>
            <a:ext cx="7563906" cy="287695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51747" y="4927498"/>
            <a:ext cx="8021170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09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400"/>
              <a:t>Table (member:</a:t>
            </a:r>
            <a:r>
              <a:rPr lang="ko-KR" altLang="en-US" sz="4400"/>
              <a:t> 회원관리</a:t>
            </a:r>
            <a:r>
              <a:rPr lang="en-US" altLang="ko-KR" sz="4400"/>
              <a:t>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85547" y="2431065"/>
            <a:ext cx="7020905" cy="273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75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400"/>
              <a:t>Table (board)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7844" y="1804761"/>
            <a:ext cx="7850908" cy="31757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04936" y="4672546"/>
            <a:ext cx="7592484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5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400"/>
              <a:t>Table (board_re:</a:t>
            </a:r>
            <a:r>
              <a:rPr lang="ko-KR" altLang="en-US" sz="4400"/>
              <a:t> 게시물에 대한 댓글</a:t>
            </a:r>
            <a:r>
              <a:rPr lang="en-US" altLang="ko-KR" sz="4400"/>
              <a:t>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9201" y="1811014"/>
            <a:ext cx="8222144" cy="317498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84757" y="4760360"/>
            <a:ext cx="7716326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9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400"/>
              <a:t>Table (qna)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4438" y="1669038"/>
            <a:ext cx="7973538" cy="311511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28577" y="5111796"/>
            <a:ext cx="7316220" cy="140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2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400"/>
              <a:t>Table (qna_re: </a:t>
            </a:r>
            <a:r>
              <a:rPr lang="ko-KR" altLang="en-US" sz="4400"/>
              <a:t>질문에 대한 답글</a:t>
            </a:r>
            <a:r>
              <a:rPr lang="en-US" altLang="ko-KR" sz="4400"/>
              <a:t>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78107" y="1576169"/>
            <a:ext cx="8471835" cy="321988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34747" y="4893799"/>
            <a:ext cx="7783010" cy="146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00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9E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410" y="1869749"/>
            <a:ext cx="11727179" cy="3119445"/>
          </a:xfrm>
          <a:prstGeom prst="rect">
            <a:avLst/>
          </a:prstGeom>
          <a:solidFill>
            <a:srgbClr val="FFFFFF"/>
          </a:solidFill>
          <a:ln>
            <a:solidFill>
              <a:schemeClr val="accent3"/>
            </a:solidFill>
          </a:ln>
        </p:spPr>
        <p:txBody>
          <a:bodyPr wrap="none" anchor="ctr" anchorCtr="0">
            <a:spAutoFit/>
          </a:bodyPr>
          <a:lstStyle/>
          <a:p>
            <a:pPr lvl="0" algn="ctr">
              <a:defRPr/>
            </a:pPr>
            <a:r>
              <a:rPr lang="en-US" altLang="ko-KR" sz="19900" b="1">
                <a:solidFill>
                  <a:schemeClr val="tx1">
                    <a:lumMod val="75000"/>
                    <a:lumOff val="25000"/>
                  </a:schemeClr>
                </a:solidFill>
              </a:rPr>
              <a:t>[              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51710" y="2975423"/>
            <a:ext cx="7688580" cy="9071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5400" b="1">
                <a:solidFill>
                  <a:schemeClr val="dk1"/>
                </a:solidFill>
              </a:rPr>
              <a:t>#</a:t>
            </a:r>
            <a:r>
              <a:rPr lang="ko-KR" altLang="en-US" sz="5400" b="1">
                <a:solidFill>
                  <a:schemeClr val="dk1"/>
                </a:solidFill>
              </a:rPr>
              <a:t> 병원정보서비스 </a:t>
            </a:r>
            <a:r>
              <a:rPr lang="en-US" altLang="ko-KR" sz="5400" b="1">
                <a:solidFill>
                  <a:schemeClr val="dk1"/>
                </a:solidFill>
              </a:rPr>
              <a:t>-</a:t>
            </a:r>
            <a:r>
              <a:rPr lang="ko-KR" altLang="en-US" sz="5400" b="1">
                <a:solidFill>
                  <a:schemeClr val="dk1"/>
                </a:solidFill>
              </a:rPr>
              <a:t> </a:t>
            </a:r>
            <a:r>
              <a:rPr lang="en-US" altLang="ko-KR" sz="5400" b="1">
                <a:solidFill>
                  <a:schemeClr val="dk1"/>
                </a:solidFill>
              </a:rPr>
              <a:t>fetch</a:t>
            </a:r>
          </a:p>
        </p:txBody>
      </p:sp>
    </p:spTree>
    <p:extLst>
      <p:ext uri="{BB962C8B-B14F-4D97-AF65-F5344CB8AC3E}">
        <p14:creationId xmlns:p14="http://schemas.microsoft.com/office/powerpoint/2010/main" val="61089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/>
          <p:nvPr/>
        </p:nvSpPr>
        <p:spPr>
          <a:xfrm>
            <a:off x="838199" y="2678112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4200"/>
              <a:t>2)</a:t>
            </a:r>
            <a:r>
              <a:rPr lang="ko-KR" altLang="en-US" sz="4200"/>
              <a:t> 시도코드</a:t>
            </a:r>
            <a:r>
              <a:rPr lang="en-US" altLang="ko-KR" sz="4200"/>
              <a:t>/</a:t>
            </a:r>
            <a:r>
              <a:rPr lang="ko-KR" altLang="en-US" sz="4200"/>
              <a:t>시군코드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421" y="3905938"/>
            <a:ext cx="6485674" cy="2679759"/>
          </a:xfrm>
          <a:prstGeom prst="rect">
            <a:avLst/>
          </a:prstGeom>
        </p:spPr>
      </p:pic>
      <p:sp>
        <p:nvSpPr>
          <p:cNvPr id="13" name="제목 3"/>
          <p:cNvSpPr>
            <a:spLocks noGrp="1"/>
          </p:cNvSpPr>
          <p:nvPr/>
        </p:nvSpPr>
        <p:spPr>
          <a:xfrm>
            <a:off x="838200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en-US" altLang="ko-KR" sz="4200"/>
              <a:t>1)</a:t>
            </a:r>
            <a:r>
              <a:rPr lang="ko-KR" altLang="en-US" sz="4200"/>
              <a:t> 화면에서 위치 선택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t="56660"/>
          <a:stretch>
            <a:fillRect/>
          </a:stretch>
        </p:blipFill>
        <p:spPr>
          <a:xfrm>
            <a:off x="451649" y="1299880"/>
            <a:ext cx="11288700" cy="146564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2680" r="3250"/>
          <a:stretch>
            <a:fillRect/>
          </a:stretch>
        </p:blipFill>
        <p:spPr>
          <a:xfrm>
            <a:off x="6029325" y="4383292"/>
            <a:ext cx="5860258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43924" y="1790900"/>
            <a:ext cx="5275951" cy="462100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450035" y="3699660"/>
            <a:ext cx="3718028" cy="1306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https://apis.data.go.kr/B551182/hospInfoServicev2/getHospBasisList?serviceKey=&amp;pageNo=1&amp;numOfRows=10&amp;sidoCd=210000&amp;sgguCd=210011&amp;clCd=28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2" name="제목 3"/>
          <p:cNvSpPr>
            <a:spLocks noGrp="1"/>
          </p:cNvSpPr>
          <p:nvPr/>
        </p:nvSpPr>
        <p:spPr>
          <a:xfrm>
            <a:off x="838200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en-US" altLang="ko-KR" sz="4200"/>
              <a:t>3)</a:t>
            </a:r>
            <a:r>
              <a:rPr lang="ko-KR" altLang="en-US" sz="4200" b="0" i="0">
                <a:solidFill>
                  <a:srgbClr val="666666"/>
                </a:solidFill>
                <a:effectLst/>
                <a:latin typeface="맑은 고딕"/>
                <a:ea typeface="맑은 고딕"/>
              </a:rPr>
              <a:t> </a:t>
            </a:r>
            <a:r>
              <a:rPr lang="ko-KR" altLang="en-US" sz="4200" b="0" i="0">
                <a:effectLst/>
                <a:latin typeface="맑은 고딕"/>
                <a:ea typeface="맑은 고딕"/>
              </a:rPr>
              <a:t>병원정보서비스</a:t>
            </a:r>
            <a:endParaRPr lang="ko-KR" altLang="en-US" sz="4200" b="0" i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8996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3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4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기능 정의</a:t>
            </a:r>
          </a:p>
        </p:txBody>
      </p:sp>
      <p:sp>
        <p:nvSpPr>
          <p:cNvPr id="24" name="내용 개체 틀 4"/>
          <p:cNvSpPr>
            <a:spLocks noGrp="1"/>
          </p:cNvSpPr>
          <p:nvPr/>
        </p:nvSpPr>
        <p:spPr>
          <a:xfrm>
            <a:off x="712363" y="1643186"/>
            <a:ext cx="10767271" cy="489718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lvl="0" indent="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</a:t>
            </a:r>
            <a:r>
              <a:rPr kumimoji="0" lang="ko-KR" altLang="en-US" sz="2000" b="1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로그인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구글</a:t>
            </a:r>
            <a:r>
              <a:rPr kumimoji="0" lang="en-US" altLang="ko-KR" sz="19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네이버</a:t>
            </a:r>
            <a:r>
              <a:rPr kumimoji="0" lang="en-US" altLang="ko-KR" sz="19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카카오톡 </a:t>
            </a:r>
            <a:r>
              <a:rPr kumimoji="0" lang="en-US" altLang="ko-KR" sz="19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oauth2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로그인 </a:t>
            </a:r>
            <a:r>
              <a:rPr kumimoji="0" lang="en-US" altLang="ko-KR" sz="19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API 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사용</a:t>
            </a:r>
            <a:r>
              <a:rPr kumimoji="0" lang="en-US" altLang="ko-KR" sz="20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</a:p>
          <a:p>
            <a:pPr marL="0" lvl="0" indent="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요양병원 정보 검색 기능 </a:t>
            </a:r>
            <a:r>
              <a:rPr kumimoji="0" lang="en-US" altLang="ko-KR" sz="2000" b="1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(“</a:t>
            </a:r>
            <a:r>
              <a:rPr kumimoji="0" lang="ko-KR" altLang="en-US" sz="2000" b="1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내 맘에 쏙 병원찾기</a:t>
            </a:r>
            <a:r>
              <a:rPr kumimoji="0" lang="en-US" altLang="ko-KR" sz="2000" b="1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＂)</a:t>
            </a:r>
            <a:r>
              <a:rPr kumimoji="0" lang="en-US" altLang="ko-KR" sz="1400" b="1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kumimoji="0" lang="en-US" altLang="ko-KR" sz="14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</a:p>
          <a:p>
            <a:pPr marL="0" lvl="0" indent="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kumimoji="0" lang="en-US" altLang="ko-KR" sz="17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</a:t>
            </a: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선택 </a:t>
            </a:r>
            <a:r>
              <a:rPr kumimoji="0" lang="en-US" altLang="ko-KR" sz="17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kumimoji="0" lang="en-US" altLang="ko-KR" sz="14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a)</a:t>
            </a:r>
            <a:r>
              <a:rPr kumimoji="0" lang="ko-KR" altLang="en-US" sz="14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시</a:t>
            </a:r>
            <a:r>
              <a:rPr kumimoji="0" lang="en-US" altLang="ko-KR" sz="14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도 및 시</a:t>
            </a:r>
            <a:r>
              <a:rPr kumimoji="0" lang="en-US" altLang="ko-KR" sz="14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군</a:t>
            </a:r>
            <a:r>
              <a:rPr kumimoji="0" lang="en-US" altLang="ko-KR" sz="14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구 </a:t>
            </a:r>
            <a:r>
              <a:rPr kumimoji="0" lang="en-US" altLang="ko-KR" sz="14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필수사항</a:t>
            </a:r>
            <a:r>
              <a:rPr kumimoji="0" lang="en-US" altLang="ko-KR" sz="14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	</a:t>
            </a:r>
          </a:p>
          <a:p>
            <a:pPr marL="0" lvl="0" indent="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b) </a:t>
            </a:r>
            <a:r>
              <a:rPr kumimoji="0" lang="ko-KR" altLang="en-US" sz="14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진료과목별 전문의 </a:t>
            </a:r>
            <a:r>
              <a:rPr kumimoji="0" lang="en-US" altLang="ko-KR" sz="14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선택사항</a:t>
            </a:r>
            <a:r>
              <a:rPr kumimoji="0" lang="en-US" altLang="ko-KR" sz="14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	</a:t>
            </a:r>
          </a:p>
          <a:p>
            <a:pPr marL="0" lvl="0" indent="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c) </a:t>
            </a:r>
            <a:r>
              <a:rPr kumimoji="0" lang="ko-KR" altLang="en-US" sz="14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기타인력</a:t>
            </a:r>
            <a:r>
              <a:rPr kumimoji="0" lang="en-US" altLang="ko-KR" sz="14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물리치료사</a:t>
            </a:r>
            <a:r>
              <a:rPr kumimoji="0" lang="en-US" altLang="ko-KR" sz="14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사회복지사</a:t>
            </a:r>
            <a:r>
              <a:rPr kumimoji="0" lang="en-US" altLang="ko-KR" sz="14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약사</a:t>
            </a:r>
            <a:r>
              <a:rPr kumimoji="0" lang="en-US" altLang="ko-KR" sz="14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작업치료사</a:t>
            </a:r>
            <a:r>
              <a:rPr kumimoji="0" lang="en-US" altLang="ko-KR" sz="14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 (</a:t>
            </a:r>
            <a:r>
              <a:rPr kumimoji="0" lang="ko-KR" altLang="en-US" sz="14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선택사항</a:t>
            </a:r>
            <a:r>
              <a:rPr kumimoji="0" lang="en-US" altLang="ko-KR" sz="14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pPr marL="0" lvl="0" indent="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7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- </a:t>
            </a: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사용자 검색 결과에 따른 요양병원 리스트 및 간호등급을 카드형태로 </a:t>
            </a:r>
            <a:r>
              <a:rPr kumimoji="0" lang="en-US" altLang="ko-KR" sz="17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</a:t>
            </a: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에서 출력</a:t>
            </a:r>
          </a:p>
          <a:p>
            <a:pPr marL="0" lvl="0" indent="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7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- </a:t>
            </a: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리스트에서 병원 클릭 시</a:t>
            </a:r>
            <a:r>
              <a:rPr kumimoji="0" lang="en-US" altLang="ko-KR" sz="17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병원의 세부 정보 및 지도를 출력</a:t>
            </a:r>
          </a:p>
          <a:p>
            <a:pPr marL="0" lvl="0" indent="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7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- </a:t>
            </a: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지도 </a:t>
            </a:r>
            <a:r>
              <a:rPr kumimoji="0" lang="en-US" altLang="ko-KR" sz="17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카카오 지도 </a:t>
            </a:r>
            <a:r>
              <a:rPr kumimoji="0" lang="en-US" altLang="ko-KR" sz="17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API </a:t>
            </a: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사용</a:t>
            </a:r>
            <a:r>
              <a:rPr kumimoji="0" lang="en-US" altLang="ko-KR" sz="17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병원 클릭 시 상세 페이지 하단 병원 위치 출력</a:t>
            </a:r>
            <a:r>
              <a:rPr kumimoji="0" lang="en-US" altLang="ko-KR" sz="17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pPr marL="0" lvl="0" indent="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</a:t>
            </a:r>
            <a:r>
              <a:rPr kumimoji="0" lang="ko-KR" altLang="en-US" sz="2000" b="1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건강매거진 </a:t>
            </a:r>
            <a:r>
              <a:rPr kumimoji="0" lang="en-US" altLang="ko-KR" sz="2000" b="1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(“</a:t>
            </a:r>
            <a:r>
              <a:rPr kumimoji="0" lang="ko-KR" altLang="en-US" sz="2000" b="1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건강백과사전</a:t>
            </a:r>
            <a:r>
              <a:rPr kumimoji="0" lang="en-US" altLang="ko-KR" sz="2000" b="1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”)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건강 관련 정보 제공</a:t>
            </a:r>
          </a:p>
          <a:p>
            <a:pPr marL="0" lvl="0" indent="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4. </a:t>
            </a:r>
            <a:r>
              <a:rPr kumimoji="0" lang="ko-KR" altLang="en-US" sz="2000" b="1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커뮤니티 게시판 </a:t>
            </a:r>
            <a:r>
              <a:rPr kumimoji="0" lang="en-US" altLang="ko-KR" sz="2000" b="1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(“</a:t>
            </a:r>
            <a:r>
              <a:rPr kumimoji="0" lang="ko-KR" altLang="en-US" sz="2000" b="1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너도 아파</a:t>
            </a:r>
            <a:r>
              <a:rPr kumimoji="0" lang="en-US" altLang="ko-KR" sz="2000" b="1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 </a:t>
            </a:r>
            <a:r>
              <a:rPr kumimoji="0" lang="ko-KR" altLang="en-US" sz="2000" b="1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나도 아파</a:t>
            </a:r>
            <a:r>
              <a:rPr kumimoji="0" lang="en-US" altLang="ko-KR" sz="2000" b="1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!”)</a:t>
            </a:r>
            <a:r>
              <a:rPr kumimoji="0" lang="ko-KR" altLang="en-US" sz="2000" b="1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게시판 글쓰기</a:t>
            </a:r>
            <a:r>
              <a:rPr kumimoji="0" lang="en-US" altLang="ko-KR" sz="19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수정</a:t>
            </a:r>
            <a:r>
              <a:rPr kumimoji="0" lang="en-US" altLang="ko-KR" sz="19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삭제 및 댓글 달기</a:t>
            </a:r>
          </a:p>
          <a:p>
            <a:pPr marL="0" lvl="0" indent="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5.</a:t>
            </a:r>
            <a:r>
              <a:rPr kumimoji="0" lang="en-US" altLang="ko-KR" sz="2000" b="1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Q&amp;A </a:t>
            </a:r>
            <a:r>
              <a:rPr kumimoji="0" lang="ko-KR" altLang="en-US" sz="2000" b="1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게시판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게시판 글쓰기</a:t>
            </a:r>
            <a:r>
              <a:rPr kumimoji="0" lang="en-US" altLang="ko-KR" sz="19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및 답글 달기</a:t>
            </a:r>
            <a:endParaRPr kumimoji="0" lang="en-US" altLang="ko-KR" sz="1900" b="0" i="0" u="none" strike="noStrike" kern="1200" cap="none" spc="0" normalizeH="0" baseline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613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76744" y="1695289"/>
            <a:ext cx="7238510" cy="4777222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2" name="제목 3"/>
          <p:cNvSpPr>
            <a:spLocks noGrp="1"/>
          </p:cNvSpPr>
          <p:nvPr/>
        </p:nvSpPr>
        <p:spPr>
          <a:xfrm>
            <a:off x="838200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en-US" altLang="ko-KR" sz="4200"/>
              <a:t>4)</a:t>
            </a:r>
            <a:r>
              <a:rPr lang="ko-KR" altLang="en-US" sz="4200"/>
              <a:t> </a:t>
            </a:r>
            <a:r>
              <a:rPr lang="en-US" altLang="ko-KR" sz="4200"/>
              <a:t>Xml</a:t>
            </a:r>
            <a:r>
              <a:rPr lang="ko-KR" altLang="en-US" sz="4200"/>
              <a:t>파일에서 암호화요양기호 추출</a:t>
            </a:r>
          </a:p>
        </p:txBody>
      </p:sp>
    </p:spTree>
    <p:extLst>
      <p:ext uri="{BB962C8B-B14F-4D97-AF65-F5344CB8AC3E}">
        <p14:creationId xmlns:p14="http://schemas.microsoft.com/office/powerpoint/2010/main" val="47297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89784" y="1522201"/>
            <a:ext cx="2824095" cy="43414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9171" y="6050950"/>
            <a:ext cx="11513658" cy="56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https://apis.data.go.kr/B551182/MadmDtlInfoService2.6/getSpcSbjtSdrInfo2.6?serviceKey=&amp;ykiho=JDQ4MTAxMiM1MSMkMSMkMCMkOTkkNTgxMzUxIzIxIyQxIyQxIyQ3MiQzNjEwMDIjNTEjJDEjJDIjJDgz&amp;pageNo=1&amp;numOfRows=10&amp;_type=json</a:t>
            </a:r>
            <a:endParaRPr lang="ko-KR" altLang="en-US" sz="160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4978" y="1826418"/>
            <a:ext cx="7897397" cy="374332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7" name="제목 3"/>
          <p:cNvSpPr>
            <a:spLocks noGrp="1"/>
          </p:cNvSpPr>
          <p:nvPr/>
        </p:nvSpPr>
        <p:spPr>
          <a:xfrm>
            <a:off x="838199" y="317624"/>
            <a:ext cx="10956132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en-US" altLang="ko-KR" sz="4200"/>
              <a:t>5)</a:t>
            </a:r>
            <a:r>
              <a:rPr lang="ko-KR" altLang="en-US" sz="4200" b="0" i="0">
                <a:solidFill>
                  <a:srgbClr val="666666"/>
                </a:solidFill>
                <a:effectLst/>
                <a:latin typeface="맑은 고딕"/>
                <a:ea typeface="맑은 고딕"/>
              </a:rPr>
              <a:t> </a:t>
            </a:r>
            <a:r>
              <a:rPr lang="ko-KR" altLang="en-US" sz="4200" b="0" i="0">
                <a:effectLst/>
                <a:latin typeface="맑은 고딕"/>
                <a:ea typeface="맑은 고딕"/>
              </a:rPr>
              <a:t>의료기관별상세정보서비스 </a:t>
            </a:r>
            <a:r>
              <a:rPr lang="en-US" altLang="ko-KR" sz="4200" b="0" i="0">
                <a:effectLst/>
                <a:latin typeface="맑은 고딕"/>
                <a:ea typeface="맑은 고딕"/>
              </a:rPr>
              <a:t>-</a:t>
            </a:r>
            <a:r>
              <a:rPr lang="ko-KR" altLang="en-US" sz="4200" b="0" i="0">
                <a:effectLst/>
                <a:latin typeface="맑은 고딕"/>
                <a:ea typeface="맑은 고딕"/>
              </a:rPr>
              <a:t> 전문의 수</a:t>
            </a:r>
            <a:endParaRPr lang="ko-KR" altLang="en-US" sz="4200" b="0" i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6238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0" i="0">
                <a:solidFill>
                  <a:srgbClr val="666666"/>
                </a:solidFill>
                <a:effectLst/>
                <a:latin typeface="맑은 고딕"/>
                <a:ea typeface="맑은 고딕"/>
              </a:rPr>
              <a:t> 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44828" y="1681162"/>
            <a:ext cx="2390775" cy="40195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1239" y="6045519"/>
            <a:ext cx="11469521" cy="57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https://apis.data.go.kr/B551182/MadmDtlInfoService2.6/getNursigGrdInfo2.6?serviceKey=&amp;ykiho=JDQ4MTAxMiM1MSMkMSMkMCMkOTkkNTgxMzUxIzIxIyQxIyQxIyQ3MiQzNjEwMDIjNTEjJDEjJDIjJDgz&amp;pageNo=1&amp;numOfRows=10&amp;_type=json</a:t>
            </a:r>
            <a:endParaRPr lang="ko-KR" altLang="en-US" sz="160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080" y="1745631"/>
            <a:ext cx="7998771" cy="382905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en-US" altLang="ko-KR" sz="4200"/>
              <a:t>5)</a:t>
            </a:r>
            <a:r>
              <a:rPr lang="ko-KR" altLang="en-US" sz="4200" b="0" i="0">
                <a:solidFill>
                  <a:srgbClr val="666666"/>
                </a:solidFill>
                <a:effectLst/>
                <a:latin typeface="맑은 고딕"/>
                <a:ea typeface="맑은 고딕"/>
              </a:rPr>
              <a:t> </a:t>
            </a:r>
            <a:r>
              <a:rPr lang="ko-KR" altLang="en-US" sz="4200" b="0" i="0">
                <a:effectLst/>
                <a:latin typeface="맑은 고딕"/>
                <a:ea typeface="맑은 고딕"/>
              </a:rPr>
              <a:t>의료기관별상세정보서비스 </a:t>
            </a:r>
            <a:r>
              <a:rPr lang="en-US" altLang="ko-KR" sz="4200" b="0" i="0">
                <a:effectLst/>
                <a:latin typeface="맑은 고딕"/>
                <a:ea typeface="맑은 고딕"/>
              </a:rPr>
              <a:t>-</a:t>
            </a:r>
            <a:r>
              <a:rPr lang="ko-KR" altLang="en-US" sz="4200" b="0" i="0">
                <a:effectLst/>
                <a:latin typeface="맑은 고딕"/>
                <a:ea typeface="맑은 고딕"/>
              </a:rPr>
              <a:t> 간호등급</a:t>
            </a:r>
            <a:endParaRPr lang="ko-KR" altLang="en-US" sz="4200" b="0" i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005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9E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410" y="1869749"/>
            <a:ext cx="11727179" cy="3119445"/>
          </a:xfrm>
          <a:prstGeom prst="rect">
            <a:avLst/>
          </a:prstGeom>
          <a:solidFill>
            <a:srgbClr val="FFFFFF"/>
          </a:solidFill>
          <a:ln>
            <a:solidFill>
              <a:schemeClr val="accent3"/>
            </a:solidFill>
          </a:ln>
        </p:spPr>
        <p:txBody>
          <a:bodyPr wrap="none" anchor="ctr" anchorCtr="0">
            <a:spAutoFit/>
          </a:bodyPr>
          <a:lstStyle/>
          <a:p>
            <a:pPr lvl="0" algn="ctr">
              <a:defRPr/>
            </a:pPr>
            <a:r>
              <a:rPr lang="en-US" altLang="ko-KR" sz="19900" b="1">
                <a:solidFill>
                  <a:schemeClr val="tx1">
                    <a:lumMod val="75000"/>
                    <a:lumOff val="25000"/>
                  </a:schemeClr>
                </a:solidFill>
              </a:rPr>
              <a:t>[              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80460" y="2974564"/>
            <a:ext cx="4831080" cy="9088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5400" b="1">
                <a:solidFill>
                  <a:schemeClr val="dk1"/>
                </a:solidFill>
              </a:rPr>
              <a:t>!</a:t>
            </a:r>
            <a:r>
              <a:rPr lang="ko-KR" altLang="en-US" sz="5400" b="1">
                <a:solidFill>
                  <a:schemeClr val="dk1"/>
                </a:solidFill>
              </a:rPr>
              <a:t>   </a:t>
            </a:r>
            <a:r>
              <a:rPr lang="en-US" altLang="ko-KR" sz="5400" b="1">
                <a:solidFill>
                  <a:schemeClr val="dk1"/>
                </a:solidFill>
              </a:rPr>
              <a:t>THE</a:t>
            </a:r>
            <a:r>
              <a:rPr lang="ko-KR" altLang="en-US" sz="5400" b="1">
                <a:solidFill>
                  <a:schemeClr val="dk1"/>
                </a:solidFill>
              </a:rPr>
              <a:t> </a:t>
            </a:r>
            <a:r>
              <a:rPr lang="en-US" altLang="ko-KR" sz="5400" b="1">
                <a:solidFill>
                  <a:schemeClr val="dk1"/>
                </a:solidFill>
              </a:rPr>
              <a:t>END   !</a:t>
            </a:r>
          </a:p>
        </p:txBody>
      </p:sp>
    </p:spTree>
    <p:extLst>
      <p:ext uri="{BB962C8B-B14F-4D97-AF65-F5344CB8AC3E}">
        <p14:creationId xmlns:p14="http://schemas.microsoft.com/office/powerpoint/2010/main" val="131723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3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4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시스템 구성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rcRect b="6160"/>
          <a:stretch>
            <a:fillRect/>
          </a:stretch>
        </p:blipFill>
        <p:spPr>
          <a:xfrm>
            <a:off x="838199" y="1258483"/>
            <a:ext cx="10399162" cy="528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0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9E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410" y="1869749"/>
            <a:ext cx="11727179" cy="3119445"/>
          </a:xfrm>
          <a:prstGeom prst="rect">
            <a:avLst/>
          </a:prstGeom>
          <a:solidFill>
            <a:srgbClr val="FFFFFF"/>
          </a:solidFill>
          <a:ln>
            <a:solidFill>
              <a:schemeClr val="accent3"/>
            </a:solidFill>
          </a:ln>
        </p:spPr>
        <p:txBody>
          <a:bodyPr wrap="none" anchor="ctr" anchorCtr="0">
            <a:spAutoFit/>
          </a:bodyPr>
          <a:lstStyle/>
          <a:p>
            <a:pPr lvl="0" algn="ctr">
              <a:defRPr/>
            </a:pPr>
            <a:r>
              <a:rPr lang="en-US" altLang="ko-KR" sz="19900" b="1">
                <a:solidFill>
                  <a:schemeClr val="tx1">
                    <a:lumMod val="75000"/>
                    <a:lumOff val="25000"/>
                  </a:schemeClr>
                </a:solidFill>
              </a:rPr>
              <a:t>[              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37647" y="2975423"/>
            <a:ext cx="4116705" cy="9071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5400" b="1">
                <a:solidFill>
                  <a:schemeClr val="dk1"/>
                </a:solidFill>
              </a:rPr>
              <a:t>#</a:t>
            </a:r>
            <a:r>
              <a:rPr lang="ko-KR" altLang="en-US" sz="5400" b="1">
                <a:solidFill>
                  <a:schemeClr val="dk1"/>
                </a:solidFill>
              </a:rPr>
              <a:t> 화면설계서</a:t>
            </a:r>
          </a:p>
        </p:txBody>
      </p:sp>
    </p:spTree>
    <p:extLst>
      <p:ext uri="{BB962C8B-B14F-4D97-AF65-F5344CB8AC3E}">
        <p14:creationId xmlns:p14="http://schemas.microsoft.com/office/powerpoint/2010/main" val="389391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lvl="0" indent="0" algn="ctr" latinLnBrk="1">
              <a:buNone/>
              <a:defRPr/>
            </a:pPr>
            <a:r>
              <a:rPr lang="ko-KR" altLang="en-US" sz="1000"/>
              <a:t>홈 화면</a:t>
            </a:r>
          </a:p>
        </p:txBody>
      </p:sp>
      <p:graphicFrame>
        <p:nvGraphicFramePr>
          <p:cNvPr id="9" name="표 9"/>
          <p:cNvGraphicFramePr>
            <a:graphicFrameLocks noGrp="1"/>
          </p:cNvGraphicFramePr>
          <p:nvPr/>
        </p:nvGraphicFramePr>
        <p:xfrm>
          <a:off x="8962892" y="405819"/>
          <a:ext cx="3107564" cy="4599113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105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900">
                          <a:latin typeface="+mn-ea"/>
                          <a:ea typeface="+mn-ea"/>
                        </a:rPr>
                        <a:t>웹사이트 홈 화면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456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>
                          <a:latin typeface="+mn-ea"/>
                          <a:ea typeface="+mn-ea"/>
                        </a:rPr>
                        <a:t>세부기능 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병원찾기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 건강백과사전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 커뮤니티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Q&amp;A) 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페이지로 이동하는 버튼 구현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로고이미지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슬로건을 포함한 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Header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구현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모든 페이지에 출력되는 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Footer 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구현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420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lvl="0" indent="-171450">
                        <a:buFontTx/>
                        <a:buChar char="-"/>
                        <a:defRPr/>
                      </a:pPr>
                      <a:endParaRPr lang="en-US" altLang="ko-KR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세부기능 페이지로 이동하는 버튼 클릭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홈 화면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텍스트 개체 틀 1"/>
          <p:cNvSpPr txBox="1"/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ko-KR" altLang="en-US" sz="1000"/>
              <a:t>홈</a:t>
            </a:r>
          </a:p>
        </p:txBody>
      </p:sp>
      <p:sp>
        <p:nvSpPr>
          <p:cNvPr id="10" name="텍스트 개체 틀 1"/>
          <p:cNvSpPr txBox="1"/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Font typeface="Arial"/>
              <a:buNone/>
              <a:defRPr/>
            </a:pPr>
            <a:r>
              <a:rPr kumimoji="1" lang="en-US" altLang="ko-KR" sz="1000"/>
              <a:t>-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7274" y="1174758"/>
            <a:ext cx="8738931" cy="491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7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lvl="0" indent="0" algn="ctr" latinLnBrk="1">
              <a:buNone/>
              <a:defRPr/>
            </a:pPr>
            <a:r>
              <a:rPr lang="en-US" altLang="ko-KR" sz="1000"/>
              <a:t>signup / signin (</a:t>
            </a:r>
            <a:r>
              <a:rPr lang="ko-KR" altLang="en-US" sz="1000"/>
              <a:t>회원가입 </a:t>
            </a:r>
            <a:r>
              <a:rPr lang="en-US" altLang="ko-KR" sz="1000"/>
              <a:t>/</a:t>
            </a:r>
            <a:r>
              <a:rPr lang="ko-KR" altLang="en-US" sz="1000"/>
              <a:t> 로그인</a:t>
            </a:r>
            <a:r>
              <a:rPr lang="en-US" altLang="ko-KR" sz="1000"/>
              <a:t>)</a:t>
            </a:r>
            <a:r>
              <a:rPr lang="ko-KR" altLang="en-US" sz="1000"/>
              <a:t> 및 사이드바</a:t>
            </a:r>
          </a:p>
        </p:txBody>
      </p:sp>
      <p:graphicFrame>
        <p:nvGraphicFramePr>
          <p:cNvPr id="9" name="표 9"/>
          <p:cNvGraphicFramePr>
            <a:graphicFrameLocks noGrp="1"/>
          </p:cNvGraphicFramePr>
          <p:nvPr/>
        </p:nvGraphicFramePr>
        <p:xfrm>
          <a:off x="8962892" y="405819"/>
          <a:ext cx="3107564" cy="5390298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16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105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900">
                          <a:latin typeface="+mn-ea"/>
                          <a:ea typeface="+mn-ea"/>
                        </a:rPr>
                        <a:t>서비스 이용을 위한 회원가입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 로그인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 사이드바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456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>
                          <a:latin typeface="+mn-ea"/>
                          <a:ea typeface="+mn-ea"/>
                        </a:rPr>
                        <a:t>가입에 필요한 항목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 사용자 이름 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중복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X)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이메일 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중복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X)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 비밀번호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 약관 동의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>
                          <a:latin typeface="+mn-ea"/>
                          <a:ea typeface="+mn-ea"/>
                        </a:rPr>
                        <a:t>이메일 유효성 검사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 '@'를 포함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>
                          <a:latin typeface="+mn-ea"/>
                          <a:ea typeface="+mn-ea"/>
                        </a:rPr>
                        <a:t>비밀번호 유효성 검사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자 이상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420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회원가입 시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Request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로 회원정보를 받아 데이터베이스에 세션으로 저장</a:t>
                      </a:r>
                    </a:p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회원정보 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사용자 이름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이메일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비밀번호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OAuth2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로그인기능 구현 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구글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네이버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카카오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lvl="0" indent="-171450">
                        <a:buFontTx/>
                        <a:buChar char="-"/>
                        <a:defRPr/>
                      </a:pPr>
                      <a:endParaRPr lang="en-US" altLang="ko-KR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1.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이메일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비밀번호 확인 후 로그인 버튼 클릭</a:t>
                      </a:r>
                    </a:p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2.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사용자 이름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이메일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비밀번호 입력 및 약관 동의 후 회원가입 버튼 클릭</a:t>
                      </a:r>
                    </a:p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3.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각 페이지 혹은 홈으로 이동하는 버튼 클릭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1&amp;2.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회원가입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로그인버튼 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-&gt;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회원가입창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로그인창 출력</a:t>
                      </a:r>
                    </a:p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3.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사이드바의 버튼 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-&gt;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해당하는 각 페이지로 이동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텍스트 개체 틀 1"/>
          <p:cNvSpPr txBox="1"/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ko-KR" altLang="en-US" sz="1000"/>
              <a:t>관리</a:t>
            </a:r>
          </a:p>
        </p:txBody>
      </p:sp>
      <p:sp>
        <p:nvSpPr>
          <p:cNvPr id="10" name="텍스트 개체 틀 1"/>
          <p:cNvSpPr txBox="1"/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en-US" altLang="ko-KR" sz="1000"/>
              <a:t>Users-01~05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0DB586-9B71-4CBF-B71C-FFBA5C5BE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1" t="3783" b="2215"/>
          <a:stretch/>
        </p:blipFill>
        <p:spPr>
          <a:xfrm>
            <a:off x="1813848" y="1329248"/>
            <a:ext cx="3423072" cy="47418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17D691-6F82-4C06-AE11-0A62252EA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702" y="1240596"/>
            <a:ext cx="3632759" cy="47971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D1FD2AD-8D95-4DF8-A80A-4B57195A18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90"/>
          <a:stretch/>
        </p:blipFill>
        <p:spPr>
          <a:xfrm>
            <a:off x="297951" y="835831"/>
            <a:ext cx="1347549" cy="566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63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lvl="0" indent="0" algn="ctr" latinLnBrk="1">
              <a:buNone/>
              <a:defRPr/>
            </a:pPr>
            <a:r>
              <a:rPr lang="en-US" altLang="ko-KR" sz="1000"/>
              <a:t>“</a:t>
            </a:r>
            <a:r>
              <a:rPr lang="ko-KR" altLang="en-US" sz="1000"/>
              <a:t>내 맘에 쏙 병원찾기</a:t>
            </a:r>
            <a:r>
              <a:rPr lang="en-US" altLang="ko-KR" sz="1000"/>
              <a:t>”  </a:t>
            </a:r>
            <a:r>
              <a:rPr lang="ko-KR" altLang="en-US" sz="1000"/>
              <a:t>선택 화면</a:t>
            </a:r>
          </a:p>
        </p:txBody>
      </p:sp>
      <p:graphicFrame>
        <p:nvGraphicFramePr>
          <p:cNvPr id="9" name="표 9"/>
          <p:cNvGraphicFramePr>
            <a:graphicFrameLocks noGrp="1"/>
          </p:cNvGraphicFramePr>
          <p:nvPr/>
        </p:nvGraphicFramePr>
        <p:xfrm>
          <a:off x="8962892" y="405819"/>
          <a:ext cx="3107564" cy="4811426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105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endParaRPr lang="ko-Kore-KR" altLang="en-US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456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90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작성 예정입니다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. 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420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ore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lvl="0" indent="-171450">
                        <a:buFontTx/>
                        <a:buChar char="-"/>
                        <a:defRPr/>
                      </a:pPr>
                      <a:endParaRPr lang="en-US" altLang="ko-KR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1.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지역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시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도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시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군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구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 선택 후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필요 시 전문의 및 기타인력 선택 후 검색버튼 클릭</a:t>
                      </a:r>
                    </a:p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2.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검색 조회 시 출력되는 여러 병원 중 하나를 클릭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1.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검색 조건에 해당하는 병원 리스트 출력</a:t>
                      </a:r>
                    </a:p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2.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Users-07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로 이동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텍스트 개체 틀 1"/>
          <p:cNvSpPr txBox="1"/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ko-KR" altLang="en-US" sz="1000"/>
              <a:t>조회</a:t>
            </a:r>
          </a:p>
        </p:txBody>
      </p:sp>
      <p:sp>
        <p:nvSpPr>
          <p:cNvPr id="10" name="텍스트 개체 틀 1"/>
          <p:cNvSpPr txBox="1"/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en-US" altLang="ko-KR" sz="1000"/>
              <a:t>Users-06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EF5B3E-ACA3-4F40-BCD2-AD8764009B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721" t="394" r="10130" b="-394"/>
          <a:stretch/>
        </p:blipFill>
        <p:spPr>
          <a:xfrm>
            <a:off x="-226678" y="938269"/>
            <a:ext cx="8805600" cy="534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65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Deep Learnin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2FC1"/>
      </a:accent1>
      <a:accent2>
        <a:srgbClr val="3975C0"/>
      </a:accent2>
      <a:accent3>
        <a:srgbClr val="ABC7D7"/>
      </a:accent3>
      <a:accent4>
        <a:srgbClr val="DFDFDF"/>
      </a:accent4>
      <a:accent5>
        <a:srgbClr val="DADFF2"/>
      </a:accent5>
      <a:accent6>
        <a:srgbClr val="D2A5EA"/>
      </a:accent6>
      <a:hlink>
        <a:srgbClr val="262626"/>
      </a:hlink>
      <a:folHlink>
        <a:srgbClr val="262626"/>
      </a:folHlink>
    </a:clrScheme>
    <a:fontScheme name="Pretendard Black_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1631</Words>
  <Application>Microsoft Office PowerPoint</Application>
  <PresentationFormat>와이드스크린</PresentationFormat>
  <Paragraphs>460</Paragraphs>
  <Slides>43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0" baseType="lpstr">
      <vt:lpstr>Noto Sans KR</vt:lpstr>
      <vt:lpstr>Pretendard</vt:lpstr>
      <vt:lpstr>Pretendard Black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 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116</cp:revision>
  <dcterms:created xsi:type="dcterms:W3CDTF">2022-12-09T01:31:23Z</dcterms:created>
  <dcterms:modified xsi:type="dcterms:W3CDTF">2024-08-19T05:46:16Z</dcterms:modified>
  <cp:version/>
</cp:coreProperties>
</file>